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</p:sldMasterIdLst>
  <p:notesMasterIdLst>
    <p:notesMasterId r:id="rId21"/>
  </p:notesMasterIdLst>
  <p:handoutMasterIdLst>
    <p:handoutMasterId r:id="rId22"/>
  </p:handoutMasterIdLst>
  <p:sldIdLst>
    <p:sldId id="258" r:id="rId3"/>
    <p:sldId id="279" r:id="rId4"/>
    <p:sldId id="278" r:id="rId5"/>
    <p:sldId id="287" r:id="rId6"/>
    <p:sldId id="309" r:id="rId7"/>
    <p:sldId id="288" r:id="rId8"/>
    <p:sldId id="308" r:id="rId9"/>
    <p:sldId id="289" r:id="rId10"/>
    <p:sldId id="299" r:id="rId11"/>
    <p:sldId id="300" r:id="rId12"/>
    <p:sldId id="301" r:id="rId13"/>
    <p:sldId id="302" r:id="rId14"/>
    <p:sldId id="306" r:id="rId15"/>
    <p:sldId id="304" r:id="rId16"/>
    <p:sldId id="305" r:id="rId17"/>
    <p:sldId id="307" r:id="rId18"/>
    <p:sldId id="310" r:id="rId19"/>
    <p:sldId id="284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80068" autoAdjust="0"/>
  </p:normalViewPr>
  <p:slideViewPr>
    <p:cSldViewPr snapToGrid="0">
      <p:cViewPr varScale="1">
        <p:scale>
          <a:sx n="126" d="100"/>
          <a:sy n="126" d="100"/>
        </p:scale>
        <p:origin x="1440" y="120"/>
      </p:cViewPr>
      <p:guideLst>
        <p:guide orient="horz" pos="40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51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8299-5E50-483A-BDDD-118514950897}" type="datetimeFigureOut">
              <a:rPr lang="sv-SE" smtClean="0"/>
              <a:t>2018-02-19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7D4A5-6DD5-4AA2-B8A9-D5F126C32D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627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386B7-CA89-42B7-9B38-CD413AE8F70A}" type="datetimeFigureOut">
              <a:rPr lang="sv-SE" smtClean="0"/>
              <a:t>2018-02-19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512C1-6349-486D-821F-9D503BC602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1597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K-anonymity is a formal privacy protection model that aims at preventing the re-identification of individuals in a given person-specific field-structured data (structured database) while maintaining the utility (usefulness) of the data. The idea behind k-anonymity is that a record from a database is released only if there are at least (k − 1) other similar records, i.e., whose values of quasi-identifiers are indistinguishable from the each other. Thus, there are at least k subjects that can be linked to a given release of data. In summary, k-anonymity can be used to quantify anonymity.</a:t>
            </a:r>
          </a:p>
          <a:p>
            <a:endParaRPr lang="en-US" dirty="0" smtClean="0"/>
          </a:p>
          <a:p>
            <a:r>
              <a:rPr lang="en-US" dirty="0" smtClean="0"/>
              <a:t>release of data is said to have the k-anonymity property if the information for each person contained in the release cannot be distinguished from at least k-1 individuals whose information also appear in the release. 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512C1-6349-486D-821F-9D503BC602C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3127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While k-anonymity protects against identity disclosure, it does not provide sufficient protection against attribute disclosure. The notion of l-diversity attempts to solve this problem by requiring that each equivalence class has at least l well-represented values for each sensitive attribute.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L-diversity [30] is a model that extends k-anonymity. It proposes a solution for the blindness of k-anonymity regarding diversity in sensitive information that can be exploited using attacks that use public (non-sensitive) information to obtain sensitive information. The idea behind l-diversity is that the diversity of sensitive attributes has to be at least l (where l &gt; 1). Therefore, lack of diversity of sensitive attributes can also negatively affect privacy. A data set is said to satisfy l-diversity if, for each group of records sharing a combination of key attributes, there are at least l “well-represented” values for each confidential attribute.</a:t>
            </a:r>
          </a:p>
          <a:p>
            <a:endParaRPr lang="en-US" dirty="0" smtClean="0"/>
          </a:p>
          <a:p>
            <a:r>
              <a:rPr lang="en-US" dirty="0" smtClean="0"/>
              <a:t>Yet, l-diversity may fail to protect against attribute disclosure if the l values of a confidential attribute are very similar or are strongly skewed.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T-closeness [29] extends l-diversity by proposing restrictions to the disclosed sensitive data, which should follow the distribution of the overall table. </a:t>
            </a:r>
          </a:p>
          <a:p>
            <a:endParaRPr lang="en-US" dirty="0" smtClean="0"/>
          </a:p>
          <a:p>
            <a:r>
              <a:rPr lang="en-US" dirty="0" smtClean="0"/>
              <a:t>t-closeness, which requires that the distribution of a sensitive attribute in any equivalence class is close to the distribution of the attribute in the overall table (i.e., the distance between the two distributions should be no more than a threshold t). One key novelty of our approach is that we separate the information gain  an  observer  can  get  from  a  released  data  table into two parts:  that about all population in the released data and that about specific individuals.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512C1-6349-486D-821F-9D503BC602C1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433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Neither k-anonymity nor its enhancements examined in this paper are entirely successful in ensuring that no privacy leakage occurs while keeping a reasonable data utility level. In fact, while k-anonymity, p-sensitive k-anonymity and l-diversity do not completely protect privacy, t-closeness offers complete privacy at the cost of severely impairing the correlations between confidential attributes and key attributes. </a:t>
            </a:r>
          </a:p>
          <a:p>
            <a:endParaRPr lang="en-US" dirty="0" smtClean="0"/>
          </a:p>
          <a:p>
            <a:r>
              <a:rPr lang="en-US" dirty="0" smtClean="0"/>
              <a:t>Another problem of the above properties is the computational approach to reach them for a specific dataset to be anonymized. The papers defining k-anonymity, p-sensitive k-anonymity and l-diversity propose approaches based on generalization and suppression which, among other shortcomings, fail to preserve the nature of numerical attributes by causing them to become categorical. In the case of t-closeness, there is not even mention of a computational procedure to reach it. 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512C1-6349-486D-821F-9D503BC602C1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077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45292" y="697043"/>
            <a:ext cx="10363200" cy="625127"/>
          </a:xfrm>
        </p:spPr>
        <p:txBody>
          <a:bodyPr anchor="t"/>
          <a:lstStyle>
            <a:lvl1pPr algn="ctr">
              <a:defRPr kern="2000" spc="-150"/>
            </a:lvl1pPr>
          </a:lstStyle>
          <a:p>
            <a:r>
              <a:rPr lang="en-US" dirty="0" smtClean="0"/>
              <a:t>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5292" y="1402489"/>
            <a:ext cx="10363200" cy="438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module name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45292" y="5356319"/>
            <a:ext cx="10363200" cy="450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presenter name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465" y="2144081"/>
            <a:ext cx="1622854" cy="256983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6579973"/>
            <a:ext cx="870122" cy="345989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sv-SE" sz="1200" b="1" dirty="0" smtClean="0"/>
              <a:t>CC-BY-4.0</a:t>
            </a:r>
          </a:p>
        </p:txBody>
      </p:sp>
    </p:spTree>
    <p:extLst>
      <p:ext uri="{BB962C8B-B14F-4D97-AF65-F5344CB8AC3E}">
        <p14:creationId xmlns:p14="http://schemas.microsoft.com/office/powerpoint/2010/main" val="1299353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16902"/>
            <a:ext cx="5181600" cy="416421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16902"/>
            <a:ext cx="5181600" cy="41642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838200" y="1492990"/>
            <a:ext cx="5157787" cy="823912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1492990"/>
            <a:ext cx="5183188" cy="823912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-37068" y="6617043"/>
            <a:ext cx="1031789" cy="24095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l"/>
            <a:fld id="{C173FFC7-D0D1-4E08-B430-D103443ACC94}" type="slidenum">
              <a:rPr lang="sv-SE" sz="1000" smtClean="0">
                <a:solidFill>
                  <a:schemeClr val="bg1">
                    <a:lumMod val="75000"/>
                  </a:schemeClr>
                </a:solidFill>
              </a:rPr>
              <a:pPr algn="l"/>
              <a:t>‹#›</a:t>
            </a:fld>
            <a:endParaRPr lang="sv-SE" sz="10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1848" y="6185906"/>
            <a:ext cx="373061" cy="58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30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TextBox 5"/>
          <p:cNvSpPr txBox="1"/>
          <p:nvPr userDrawn="1"/>
        </p:nvSpPr>
        <p:spPr>
          <a:xfrm>
            <a:off x="-37068" y="6617043"/>
            <a:ext cx="1031789" cy="24095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l"/>
            <a:fld id="{C173FFC7-D0D1-4E08-B430-D103443ACC94}" type="slidenum">
              <a:rPr lang="sv-SE" sz="1000" smtClean="0">
                <a:solidFill>
                  <a:schemeClr val="bg1">
                    <a:lumMod val="75000"/>
                  </a:schemeClr>
                </a:solidFill>
              </a:rPr>
              <a:pPr algn="l"/>
              <a:t>‹#›</a:t>
            </a:fld>
            <a:endParaRPr lang="sv-SE" sz="10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1848" y="6185906"/>
            <a:ext cx="373061" cy="58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613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724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797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554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554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654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16902"/>
            <a:ext cx="5181600" cy="416421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16902"/>
            <a:ext cx="5181600" cy="41642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838200" y="1492990"/>
            <a:ext cx="5157787" cy="823912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1492990"/>
            <a:ext cx="5183188" cy="823912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00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707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307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45292" y="697043"/>
            <a:ext cx="10363200" cy="625127"/>
          </a:xfrm>
        </p:spPr>
        <p:txBody>
          <a:bodyPr anchor="t"/>
          <a:lstStyle>
            <a:lvl1pPr algn="ctr">
              <a:defRPr kern="2000" spc="-150"/>
            </a:lvl1pPr>
          </a:lstStyle>
          <a:p>
            <a:r>
              <a:rPr lang="en-US" dirty="0" smtClean="0"/>
              <a:t>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5292" y="1402489"/>
            <a:ext cx="10363200" cy="438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module name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45292" y="5356319"/>
            <a:ext cx="10363200" cy="450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presenter name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465" y="2144081"/>
            <a:ext cx="1622854" cy="2569838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79973"/>
            <a:ext cx="870122" cy="345989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sv-SE" sz="1200" b="1" dirty="0" smtClean="0"/>
              <a:t>CC-BY-4.0</a:t>
            </a:r>
          </a:p>
        </p:txBody>
      </p:sp>
    </p:spTree>
    <p:extLst>
      <p:ext uri="{BB962C8B-B14F-4D97-AF65-F5344CB8AC3E}">
        <p14:creationId xmlns:p14="http://schemas.microsoft.com/office/powerpoint/2010/main" val="2675963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TextBox 5"/>
          <p:cNvSpPr txBox="1"/>
          <p:nvPr userDrawn="1"/>
        </p:nvSpPr>
        <p:spPr>
          <a:xfrm>
            <a:off x="-37068" y="6617043"/>
            <a:ext cx="1031789" cy="24095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l"/>
            <a:fld id="{C173FFC7-D0D1-4E08-B430-D103443ACC94}" type="slidenum">
              <a:rPr lang="sv-SE" sz="1000" smtClean="0">
                <a:solidFill>
                  <a:schemeClr val="bg1">
                    <a:lumMod val="75000"/>
                  </a:schemeClr>
                </a:solidFill>
              </a:rPr>
              <a:pPr algn="l"/>
              <a:t>‹#›</a:t>
            </a:fld>
            <a:endParaRPr lang="sv-SE" sz="10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1848" y="6185906"/>
            <a:ext cx="373061" cy="58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45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554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554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8" name="TextBox 7"/>
          <p:cNvSpPr txBox="1"/>
          <p:nvPr userDrawn="1"/>
        </p:nvSpPr>
        <p:spPr>
          <a:xfrm>
            <a:off x="-37068" y="6617043"/>
            <a:ext cx="1031789" cy="24095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l"/>
            <a:fld id="{C173FFC7-D0D1-4E08-B430-D103443ACC94}" type="slidenum">
              <a:rPr lang="sv-SE" sz="1000" smtClean="0">
                <a:solidFill>
                  <a:schemeClr val="bg1">
                    <a:lumMod val="75000"/>
                  </a:schemeClr>
                </a:solidFill>
              </a:rPr>
              <a:pPr algn="l"/>
              <a:t>‹#›</a:t>
            </a:fld>
            <a:endParaRPr lang="sv-SE" sz="10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1848" y="6185906"/>
            <a:ext cx="373061" cy="58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45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74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Video master title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680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169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70" r:id="rId4"/>
    <p:sldLayoutId id="2147483654" r:id="rId5"/>
    <p:sldLayoutId id="2147483655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74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master title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680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338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k-anonymity</a:t>
            </a:r>
            <a:endParaRPr lang="sv-S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Privacy Enhancing Technologies</a:t>
            </a:r>
            <a:endParaRPr lang="sv-S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/>
              <a:t>Leonardo A. Martucci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94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Generalize Birth date to Range</a:t>
            </a:r>
            <a:endParaRPr lang="sv-SE" dirty="0"/>
          </a:p>
        </p:txBody>
      </p:sp>
      <p:graphicFrame>
        <p:nvGraphicFramePr>
          <p:cNvPr id="35" name="Shape 824"/>
          <p:cNvGraphicFramePr/>
          <p:nvPr>
            <p:extLst>
              <p:ext uri="{D42A27DB-BD31-4B8C-83A1-F6EECF244321}">
                <p14:modId xmlns:p14="http://schemas.microsoft.com/office/powerpoint/2010/main" val="584944980"/>
              </p:ext>
            </p:extLst>
          </p:nvPr>
        </p:nvGraphicFramePr>
        <p:xfrm>
          <a:off x="993058" y="1865424"/>
          <a:ext cx="10550013" cy="409087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16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641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u="none" strike="noStrike" cap="none" noProof="0" dirty="0" smtClean="0">
                          <a:solidFill>
                            <a:srgbClr val="000000"/>
                          </a:solidFill>
                        </a:rPr>
                        <a:t>Name</a:t>
                      </a:r>
                      <a:endParaRPr lang="en-US" sz="1400" u="none" strike="noStrike" cap="none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Birth date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Gender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ZIP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Civil Status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Duration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Diagnosis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5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1276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1073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1016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1268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2690796"/>
            <a:ext cx="437140" cy="4371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633584"/>
            <a:ext cx="437140" cy="4371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162190"/>
            <a:ext cx="437140" cy="4371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104978"/>
            <a:ext cx="437140" cy="4371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576372"/>
            <a:ext cx="437140" cy="4371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047766"/>
            <a:ext cx="437140" cy="4371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519158"/>
            <a:ext cx="437140" cy="437140"/>
          </a:xfrm>
          <a:prstGeom prst="rect">
            <a:avLst/>
          </a:prstGeom>
        </p:spPr>
      </p:pic>
      <p:sp>
        <p:nvSpPr>
          <p:cNvPr id="18" name="Down Arrow 17"/>
          <p:cNvSpPr/>
          <p:nvPr/>
        </p:nvSpPr>
        <p:spPr>
          <a:xfrm>
            <a:off x="3677067" y="1239721"/>
            <a:ext cx="521110" cy="530942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855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Gender Field</a:t>
            </a:r>
            <a:endParaRPr lang="sv-SE" dirty="0"/>
          </a:p>
        </p:txBody>
      </p:sp>
      <p:graphicFrame>
        <p:nvGraphicFramePr>
          <p:cNvPr id="35" name="Shape 824"/>
          <p:cNvGraphicFramePr/>
          <p:nvPr>
            <p:extLst>
              <p:ext uri="{D42A27DB-BD31-4B8C-83A1-F6EECF244321}">
                <p14:modId xmlns:p14="http://schemas.microsoft.com/office/powerpoint/2010/main" val="1017353479"/>
              </p:ext>
            </p:extLst>
          </p:nvPr>
        </p:nvGraphicFramePr>
        <p:xfrm>
          <a:off x="993058" y="1865424"/>
          <a:ext cx="10550013" cy="409087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16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641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u="none" strike="noStrike" cap="none" noProof="0" dirty="0" smtClean="0">
                          <a:solidFill>
                            <a:srgbClr val="000000"/>
                          </a:solidFill>
                        </a:rPr>
                        <a:t>Name</a:t>
                      </a:r>
                      <a:endParaRPr lang="en-US" sz="1400" u="none" strike="noStrike" cap="none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Birth date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Gender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ZIP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Civil Status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Duration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Diagnosis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5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1276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1073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1016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1268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2690796"/>
            <a:ext cx="437140" cy="4371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633584"/>
            <a:ext cx="437140" cy="4371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162190"/>
            <a:ext cx="437140" cy="4371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104978"/>
            <a:ext cx="437140" cy="4371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576372"/>
            <a:ext cx="437140" cy="4371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047766"/>
            <a:ext cx="437140" cy="4371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519158"/>
            <a:ext cx="437140" cy="43714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4844185" y="4490142"/>
            <a:ext cx="1070578" cy="58993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Down Arrow 17"/>
          <p:cNvSpPr/>
          <p:nvPr/>
        </p:nvSpPr>
        <p:spPr>
          <a:xfrm>
            <a:off x="5132240" y="1239721"/>
            <a:ext cx="521110" cy="530942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Box 2"/>
          <p:cNvSpPr txBox="1"/>
          <p:nvPr/>
        </p:nvSpPr>
        <p:spPr>
          <a:xfrm>
            <a:off x="4515814" y="6240531"/>
            <a:ext cx="1727319" cy="452284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r>
              <a:rPr lang="sv-SE" dirty="0" smtClean="0"/>
              <a:t>NOT k=2 here</a:t>
            </a:r>
          </a:p>
        </p:txBody>
      </p:sp>
    </p:spTree>
    <p:extLst>
      <p:ext uri="{BB962C8B-B14F-4D97-AF65-F5344CB8AC3E}">
        <p14:creationId xmlns:p14="http://schemas.microsoft.com/office/powerpoint/2010/main" val="3778289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Generalize Gender Field</a:t>
            </a:r>
            <a:endParaRPr lang="sv-SE" dirty="0"/>
          </a:p>
        </p:txBody>
      </p:sp>
      <p:graphicFrame>
        <p:nvGraphicFramePr>
          <p:cNvPr id="35" name="Shape 824"/>
          <p:cNvGraphicFramePr/>
          <p:nvPr>
            <p:extLst>
              <p:ext uri="{D42A27DB-BD31-4B8C-83A1-F6EECF244321}">
                <p14:modId xmlns:p14="http://schemas.microsoft.com/office/powerpoint/2010/main" val="3276329602"/>
              </p:ext>
            </p:extLst>
          </p:nvPr>
        </p:nvGraphicFramePr>
        <p:xfrm>
          <a:off x="993058" y="1865424"/>
          <a:ext cx="10550013" cy="409087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16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641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u="none" strike="noStrike" cap="none" noProof="0" dirty="0" smtClean="0">
                          <a:solidFill>
                            <a:srgbClr val="000000"/>
                          </a:solidFill>
                        </a:rPr>
                        <a:t>Name</a:t>
                      </a:r>
                      <a:endParaRPr lang="en-US" sz="1400" u="none" strike="noStrike" cap="none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Birth date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Gender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ZIP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Civil Status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Duration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Diagnosis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5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1276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ghost</a:t>
                      </a: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1073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ghost</a:t>
                      </a: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ghost</a:t>
                      </a: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1016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1268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2690796"/>
            <a:ext cx="437140" cy="4371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633584"/>
            <a:ext cx="437140" cy="4371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162190"/>
            <a:ext cx="437140" cy="4371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104978"/>
            <a:ext cx="437140" cy="4371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576372"/>
            <a:ext cx="437140" cy="4371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047766"/>
            <a:ext cx="437140" cy="4371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519158"/>
            <a:ext cx="437140" cy="437140"/>
          </a:xfrm>
          <a:prstGeom prst="rect">
            <a:avLst/>
          </a:prstGeom>
        </p:spPr>
      </p:pic>
      <p:sp>
        <p:nvSpPr>
          <p:cNvPr id="18" name="Down Arrow 17"/>
          <p:cNvSpPr/>
          <p:nvPr/>
        </p:nvSpPr>
        <p:spPr>
          <a:xfrm>
            <a:off x="5132240" y="1239721"/>
            <a:ext cx="521110" cy="530942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2768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 Suppress Information</a:t>
            </a:r>
            <a:endParaRPr lang="sv-SE" dirty="0"/>
          </a:p>
        </p:txBody>
      </p:sp>
      <p:graphicFrame>
        <p:nvGraphicFramePr>
          <p:cNvPr id="35" name="Shape 824"/>
          <p:cNvGraphicFramePr/>
          <p:nvPr>
            <p:extLst>
              <p:ext uri="{D42A27DB-BD31-4B8C-83A1-F6EECF244321}">
                <p14:modId xmlns:p14="http://schemas.microsoft.com/office/powerpoint/2010/main" val="1777306567"/>
              </p:ext>
            </p:extLst>
          </p:nvPr>
        </p:nvGraphicFramePr>
        <p:xfrm>
          <a:off x="993058" y="1865424"/>
          <a:ext cx="10550013" cy="409087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16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641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u="none" strike="noStrike" cap="none" noProof="0" dirty="0" smtClean="0">
                          <a:solidFill>
                            <a:srgbClr val="000000"/>
                          </a:solidFill>
                        </a:rPr>
                        <a:t>Name</a:t>
                      </a:r>
                      <a:endParaRPr lang="en-US" sz="1400" u="none" strike="noStrike" cap="none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Birth date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Gender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ZIP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Civil Status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Duration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Diagnosis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5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1276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1073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1268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2690796"/>
            <a:ext cx="437140" cy="4371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633584"/>
            <a:ext cx="437140" cy="4371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162190"/>
            <a:ext cx="437140" cy="4371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104978"/>
            <a:ext cx="437140" cy="4371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047766"/>
            <a:ext cx="437140" cy="4371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519158"/>
            <a:ext cx="437140" cy="437140"/>
          </a:xfrm>
          <a:prstGeom prst="rect">
            <a:avLst/>
          </a:prstGeom>
        </p:spPr>
      </p:pic>
      <p:sp>
        <p:nvSpPr>
          <p:cNvPr id="18" name="Down Arrow 17"/>
          <p:cNvSpPr/>
          <p:nvPr/>
        </p:nvSpPr>
        <p:spPr>
          <a:xfrm>
            <a:off x="5132240" y="1239721"/>
            <a:ext cx="521110" cy="530942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5982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Generalize ZIP data</a:t>
            </a:r>
            <a:endParaRPr lang="sv-SE" dirty="0"/>
          </a:p>
        </p:txBody>
      </p:sp>
      <p:graphicFrame>
        <p:nvGraphicFramePr>
          <p:cNvPr id="35" name="Shape 824"/>
          <p:cNvGraphicFramePr/>
          <p:nvPr>
            <p:extLst>
              <p:ext uri="{D42A27DB-BD31-4B8C-83A1-F6EECF244321}">
                <p14:modId xmlns:p14="http://schemas.microsoft.com/office/powerpoint/2010/main" val="1670849294"/>
              </p:ext>
            </p:extLst>
          </p:nvPr>
        </p:nvGraphicFramePr>
        <p:xfrm>
          <a:off x="993058" y="1865424"/>
          <a:ext cx="10550013" cy="409087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16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641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u="none" strike="noStrike" cap="none" noProof="0" dirty="0" smtClean="0">
                          <a:solidFill>
                            <a:srgbClr val="000000"/>
                          </a:solidFill>
                        </a:rPr>
                        <a:t>Name</a:t>
                      </a:r>
                      <a:endParaRPr lang="en-US" sz="1400" u="none" strike="noStrike" cap="none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Birth date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Gender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ZIP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Civil Status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Duration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Diagnosis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5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1***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1***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ghost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ghost</a:t>
                      </a: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ghost</a:t>
                      </a: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2690796"/>
            <a:ext cx="437140" cy="4371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633584"/>
            <a:ext cx="437140" cy="4371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162190"/>
            <a:ext cx="437140" cy="4371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104978"/>
            <a:ext cx="437140" cy="4371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576372"/>
            <a:ext cx="437140" cy="4371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047766"/>
            <a:ext cx="437140" cy="4371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519158"/>
            <a:ext cx="437140" cy="437140"/>
          </a:xfrm>
          <a:prstGeom prst="rect">
            <a:avLst/>
          </a:prstGeom>
        </p:spPr>
      </p:pic>
      <p:sp>
        <p:nvSpPr>
          <p:cNvPr id="18" name="Down Arrow 17"/>
          <p:cNvSpPr/>
          <p:nvPr/>
        </p:nvSpPr>
        <p:spPr>
          <a:xfrm>
            <a:off x="6321942" y="1239721"/>
            <a:ext cx="521110" cy="530942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292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Civil Status Field is k=2!</a:t>
            </a:r>
            <a:endParaRPr lang="sv-SE" dirty="0"/>
          </a:p>
        </p:txBody>
      </p:sp>
      <p:graphicFrame>
        <p:nvGraphicFramePr>
          <p:cNvPr id="35" name="Shape 824"/>
          <p:cNvGraphicFramePr/>
          <p:nvPr>
            <p:extLst>
              <p:ext uri="{D42A27DB-BD31-4B8C-83A1-F6EECF244321}">
                <p14:modId xmlns:p14="http://schemas.microsoft.com/office/powerpoint/2010/main" val="1005276761"/>
              </p:ext>
            </p:extLst>
          </p:nvPr>
        </p:nvGraphicFramePr>
        <p:xfrm>
          <a:off x="993058" y="1865424"/>
          <a:ext cx="10550013" cy="409087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16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641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u="none" strike="noStrike" cap="none" noProof="0" dirty="0" smtClean="0">
                          <a:solidFill>
                            <a:srgbClr val="000000"/>
                          </a:solidFill>
                        </a:rPr>
                        <a:t>Name</a:t>
                      </a:r>
                      <a:endParaRPr lang="en-US" sz="1400" u="none" strike="noStrike" cap="none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Birth date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Gender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ZIP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Civil Status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Duration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Diagnosis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5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1***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1970‘s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1***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ghost</a:t>
                      </a: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ghost</a:t>
                      </a: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1980‘s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ghost</a:t>
                      </a: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1990‘s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12**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2690796"/>
            <a:ext cx="437140" cy="4371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633584"/>
            <a:ext cx="437140" cy="4371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162190"/>
            <a:ext cx="437140" cy="4371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104978"/>
            <a:ext cx="437140" cy="4371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576372"/>
            <a:ext cx="437140" cy="4371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047766"/>
            <a:ext cx="437140" cy="4371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519158"/>
            <a:ext cx="437140" cy="437140"/>
          </a:xfrm>
          <a:prstGeom prst="rect">
            <a:avLst/>
          </a:prstGeom>
        </p:spPr>
      </p:pic>
      <p:sp>
        <p:nvSpPr>
          <p:cNvPr id="18" name="Down Arrow 17"/>
          <p:cNvSpPr/>
          <p:nvPr/>
        </p:nvSpPr>
        <p:spPr>
          <a:xfrm>
            <a:off x="7531315" y="1239721"/>
            <a:ext cx="521110" cy="530942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8451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l-diversity and t-closeness</a:t>
            </a:r>
            <a:endParaRPr lang="sv-SE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Addresses two attacks on k-anonymity </a:t>
            </a:r>
          </a:p>
          <a:p>
            <a:pPr lvl="1"/>
            <a:r>
              <a:rPr lang="en-US" sz="1800" dirty="0" smtClean="0"/>
              <a:t>Homogeneity attack</a:t>
            </a:r>
          </a:p>
          <a:p>
            <a:pPr lvl="1"/>
            <a:r>
              <a:rPr lang="en-US" sz="1800" dirty="0" smtClean="0"/>
              <a:t>Background knowledge attack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BUT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800" dirty="0" smtClean="0"/>
              <a:t>Difficult, sometimes unnecessary</a:t>
            </a:r>
          </a:p>
          <a:p>
            <a:pPr lvl="1"/>
            <a:r>
              <a:rPr lang="en-US" sz="1800" dirty="0" smtClean="0"/>
              <a:t>Insufficient to prevent attribute disclosure</a:t>
            </a:r>
          </a:p>
          <a:p>
            <a:pPr marL="457200" lvl="1" indent="0">
              <a:buNone/>
            </a:pPr>
            <a:r>
              <a:rPr lang="en-US" sz="1800" dirty="0" smtClean="0"/>
              <a:t>it does not consider overall data distribution</a:t>
            </a:r>
          </a:p>
          <a:p>
            <a:pPr marL="457200" lvl="1" indent="0">
              <a:buNone/>
            </a:pPr>
            <a:r>
              <a:rPr lang="en-US" sz="1800" dirty="0"/>
              <a:t>i</a:t>
            </a:r>
            <a:r>
              <a:rPr lang="en-US" sz="1800" dirty="0" smtClean="0"/>
              <a:t>t does not consider semantics</a:t>
            </a:r>
          </a:p>
          <a:p>
            <a:pPr lvl="1"/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Addresses l-diversity limitations</a:t>
            </a:r>
          </a:p>
          <a:p>
            <a:r>
              <a:rPr lang="en-US" sz="2000" dirty="0" smtClean="0"/>
              <a:t>Metric is the attacker’s information gain</a:t>
            </a:r>
          </a:p>
          <a:p>
            <a:endParaRPr lang="en-US" sz="2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marL="0" indent="0">
              <a:buNone/>
            </a:pPr>
            <a:r>
              <a:rPr lang="en-US" sz="2000" dirty="0" smtClean="0"/>
              <a:t>BUT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800" dirty="0" smtClean="0"/>
              <a:t>No computational procedure</a:t>
            </a:r>
          </a:p>
          <a:p>
            <a:pPr lvl="1"/>
            <a:r>
              <a:rPr lang="en-US" sz="1800" dirty="0" smtClean="0"/>
              <a:t>Limitations on the utility of data releases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/>
        <p:txBody>
          <a:bodyPr anchor="ctr"/>
          <a:lstStyle/>
          <a:p>
            <a:r>
              <a:rPr lang="sv-SE" dirty="0" smtClean="0"/>
              <a:t>l-diversity	</a:t>
            </a:r>
            <a:endParaRPr lang="sv-S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r>
              <a:rPr lang="en-US" dirty="0" smtClean="0"/>
              <a:t>t-closeness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870" y="1556049"/>
            <a:ext cx="604351" cy="6043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4502" y="1559759"/>
            <a:ext cx="494824" cy="600641"/>
          </a:xfrm>
          <a:prstGeom prst="rect">
            <a:avLst/>
          </a:prstGeom>
        </p:spPr>
      </p:pic>
      <p:sp>
        <p:nvSpPr>
          <p:cNvPr id="11" name="Left Brace 10"/>
          <p:cNvSpPr/>
          <p:nvPr/>
        </p:nvSpPr>
        <p:spPr>
          <a:xfrm>
            <a:off x="1133953" y="5370891"/>
            <a:ext cx="148837" cy="632832"/>
          </a:xfrm>
          <a:prstGeom prst="leftBrace">
            <a:avLst>
              <a:gd name="adj1" fmla="val 4216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3712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If you want to know more</a:t>
            </a:r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Sweeney, L.: k-Anonymity: a Model for Protecting Privacy. </a:t>
            </a:r>
            <a:r>
              <a:rPr lang="en-US" sz="2000" dirty="0" smtClean="0"/>
              <a:t>Int. J. Uncertainty</a:t>
            </a:r>
            <a:r>
              <a:rPr lang="en-US" sz="2000" dirty="0"/>
              <a:t>, Fuzziness and Knowledge-based Systems 10(5), 557–570 (2002</a:t>
            </a:r>
            <a:r>
              <a:rPr lang="en-US" sz="2000" dirty="0" smtClean="0"/>
              <a:t>)</a:t>
            </a:r>
          </a:p>
          <a:p>
            <a:r>
              <a:rPr lang="sv-SE" sz="2000" dirty="0"/>
              <a:t>Machanavajjhala, A., Kifer, D., Gehrke, J., Venkitasubramaniam, M.: </a:t>
            </a:r>
            <a:r>
              <a:rPr lang="sv-SE" sz="2000" dirty="0" smtClean="0"/>
              <a:t>l-diversity</a:t>
            </a:r>
            <a:r>
              <a:rPr lang="sv-SE" sz="2000" dirty="0"/>
              <a:t>: Privacy beyond k-anonymity. </a:t>
            </a:r>
            <a:r>
              <a:rPr lang="sv-SE" sz="2000" dirty="0" smtClean="0"/>
              <a:t>In: Int Conf Data Engineering, ICDE 2006.</a:t>
            </a:r>
            <a:endParaRPr lang="sv-SE" sz="2000" dirty="0"/>
          </a:p>
          <a:p>
            <a:r>
              <a:rPr lang="sv-SE" sz="2000" dirty="0" smtClean="0"/>
              <a:t>Li</a:t>
            </a:r>
            <a:r>
              <a:rPr lang="sv-SE" sz="2000" dirty="0"/>
              <a:t>, N., Li, T., Venkatasubramanian, S.: t-closeness: Privacy beyond k-anonymity and </a:t>
            </a:r>
            <a:r>
              <a:rPr lang="sv-SE" sz="2000" dirty="0" smtClean="0"/>
              <a:t>l-diversity</a:t>
            </a:r>
            <a:r>
              <a:rPr lang="sv-SE" sz="2000" dirty="0"/>
              <a:t>. In: Int Conf Data </a:t>
            </a:r>
            <a:r>
              <a:rPr lang="sv-SE" sz="2000" dirty="0" smtClean="0"/>
              <a:t>Engineering, ICDE 2007.</a:t>
            </a:r>
          </a:p>
        </p:txBody>
      </p:sp>
    </p:spTree>
    <p:extLst>
      <p:ext uri="{BB962C8B-B14F-4D97-AF65-F5344CB8AC3E}">
        <p14:creationId xmlns:p14="http://schemas.microsoft.com/office/powerpoint/2010/main" val="3391903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Part 4: Database Privacy</a:t>
            </a:r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34000" cy="46554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Why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do we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need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database privacy?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k-Anonymity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Differential Privacy</a:t>
            </a:r>
          </a:p>
        </p:txBody>
      </p:sp>
      <p:sp>
        <p:nvSpPr>
          <p:cNvPr id="6" name="Right Arrow 5"/>
          <p:cNvSpPr/>
          <p:nvPr/>
        </p:nvSpPr>
        <p:spPr>
          <a:xfrm flipH="1">
            <a:off x="4285638" y="3625916"/>
            <a:ext cx="1972056" cy="457622"/>
          </a:xfrm>
          <a:prstGeom prst="rightArrow">
            <a:avLst>
              <a:gd name="adj1" fmla="val 57992"/>
              <a:gd name="adj2" fmla="val 8229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next session</a:t>
            </a: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2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PETS Module Structure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pPr marL="457200" lvl="1" indent="0">
              <a:buNone/>
            </a:pP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Day 1 </a:t>
            </a:r>
          </a:p>
          <a:p>
            <a:pPr marL="457200" indent="-457200">
              <a:buFont typeface="+mj-lt"/>
              <a:buAutoNum type="arabicPeriod"/>
            </a:pPr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Secure Communications</a:t>
            </a:r>
          </a:p>
          <a:p>
            <a:pPr marL="457200" lvl="1" indent="0">
              <a:buNone/>
            </a:pP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Day 2</a:t>
            </a:r>
          </a:p>
          <a:p>
            <a:pPr marL="457200" indent="-457200">
              <a:buFont typeface="+mj-lt"/>
              <a:buAutoNum type="arabicPeriod"/>
            </a:pPr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Anonymous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Communications</a:t>
            </a:r>
          </a:p>
          <a:p>
            <a:pPr marL="457200" lvl="1" indent="0">
              <a:buNone/>
            </a:pP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Day 3</a:t>
            </a:r>
            <a:endParaRPr lang="sv-SE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endParaRPr lang="sv-SE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sv-SE" dirty="0" smtClean="0"/>
              <a:t>Databases</a:t>
            </a:r>
          </a:p>
          <a:p>
            <a:pPr marL="457200" lvl="1" indent="0">
              <a:buNone/>
            </a:pPr>
            <a:r>
              <a:rPr lang="sv-SE" dirty="0" smtClean="0"/>
              <a:t>Day 4</a:t>
            </a:r>
          </a:p>
          <a:p>
            <a:pPr marL="457200" indent="-457200">
              <a:buFont typeface="+mj-lt"/>
              <a:buAutoNum type="arabicPeriod" startAt="4"/>
            </a:pPr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Additional Topics</a:t>
            </a:r>
          </a:p>
          <a:p>
            <a:pPr marL="457200" lvl="1" indent="0">
              <a:buNone/>
            </a:pP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Day 5</a:t>
            </a:r>
          </a:p>
        </p:txBody>
      </p:sp>
      <p:sp>
        <p:nvSpPr>
          <p:cNvPr id="5" name="Right Arrow 4"/>
          <p:cNvSpPr/>
          <p:nvPr/>
        </p:nvSpPr>
        <p:spPr>
          <a:xfrm flipH="1">
            <a:off x="8528945" y="2346736"/>
            <a:ext cx="1972056" cy="457622"/>
          </a:xfrm>
          <a:prstGeom prst="rightArrow">
            <a:avLst>
              <a:gd name="adj1" fmla="val 57992"/>
              <a:gd name="adj2" fmla="val 8229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We are here!</a:t>
            </a: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6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Part 4: Database Privacy</a:t>
            </a:r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34000" cy="46554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Why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do we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need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database privacy?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k-anonymity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Differential Privacy</a:t>
            </a:r>
          </a:p>
        </p:txBody>
      </p:sp>
      <p:sp>
        <p:nvSpPr>
          <p:cNvPr id="7" name="Right Arrow 6"/>
          <p:cNvSpPr/>
          <p:nvPr/>
        </p:nvSpPr>
        <p:spPr>
          <a:xfrm flipH="1">
            <a:off x="3583321" y="2720365"/>
            <a:ext cx="1972056" cy="457622"/>
          </a:xfrm>
          <a:prstGeom prst="rightArrow">
            <a:avLst>
              <a:gd name="adj1" fmla="val 57992"/>
              <a:gd name="adj2" fmla="val 8229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We are here!</a:t>
            </a: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58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Not Easy to Release Data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Data anonymization is a difficult</a:t>
            </a:r>
          </a:p>
          <a:p>
            <a:endParaRPr lang="sv-SE" dirty="0" smtClean="0"/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released a dataset of search 	queries from ca. 650K users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/>
              <a:t>	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   replaced usernames with numbers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715" y="3067584"/>
            <a:ext cx="1121326" cy="984128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5895128" y="3230013"/>
            <a:ext cx="500065" cy="368733"/>
          </a:xfrm>
          <a:prstGeom prst="rightArrow">
            <a:avLst>
              <a:gd name="adj1" fmla="val 50000"/>
              <a:gd name="adj2" fmla="val 78648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62144" y="3952164"/>
            <a:ext cx="1099407" cy="110013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551" y="4324642"/>
            <a:ext cx="2696644" cy="39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259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Types of Identifiers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		   name</a:t>
            </a:r>
          </a:p>
          <a:p>
            <a:r>
              <a:rPr lang="en-US" sz="2000" dirty="0" smtClean="0"/>
              <a:t>Uniquely attributable	   phone number</a:t>
            </a:r>
          </a:p>
          <a:p>
            <a:pPr marL="0" indent="0">
              <a:buNone/>
            </a:pPr>
            <a:r>
              <a:rPr lang="en-US" sz="2000" dirty="0" smtClean="0"/>
              <a:t>			   address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</a:p>
          <a:p>
            <a:pPr marL="0" indent="0">
              <a:buNone/>
            </a:pPr>
            <a:r>
              <a:rPr lang="en-US" sz="2000" dirty="0" smtClean="0"/>
              <a:t>	      </a:t>
            </a:r>
          </a:p>
          <a:p>
            <a:pPr marL="0" indent="0">
              <a:buNone/>
            </a:pPr>
            <a:r>
              <a:rPr lang="en-US" sz="2000" dirty="0" smtClean="0"/>
              <a:t>	Alice </a:t>
            </a:r>
            <a:r>
              <a:rPr lang="en-US" sz="2000" dirty="0" err="1" smtClean="0"/>
              <a:t>Kausson</a:t>
            </a:r>
            <a:r>
              <a:rPr lang="en-US" sz="2000" dirty="0" smtClean="0"/>
              <a:t>		</a:t>
            </a:r>
          </a:p>
          <a:p>
            <a:pPr marL="0" indent="0">
              <a:buNone/>
            </a:pPr>
            <a:r>
              <a:rPr lang="en-US" sz="2000" dirty="0" smtClean="0"/>
              <a:t>	+46 54 7001000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Karlstadsgatan</a:t>
            </a:r>
            <a:r>
              <a:rPr lang="en-US" sz="2000" dirty="0" smtClean="0"/>
              <a:t> 1 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2316902"/>
            <a:ext cx="5181600" cy="4302288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In combination, can uniquely identify</a:t>
            </a:r>
          </a:p>
          <a:p>
            <a:pPr marL="0" indent="0">
              <a:buNone/>
            </a:pPr>
            <a:r>
              <a:rPr lang="en-US" sz="2000" dirty="0" smtClean="0"/>
              <a:t>		birth date</a:t>
            </a:r>
          </a:p>
          <a:p>
            <a:pPr marL="0" indent="0">
              <a:buNone/>
            </a:pPr>
            <a:r>
              <a:rPr lang="en-US" sz="2000" dirty="0" smtClean="0"/>
              <a:t>		gender</a:t>
            </a:r>
          </a:p>
          <a:p>
            <a:pPr marL="0" indent="0">
              <a:buNone/>
            </a:pPr>
            <a:r>
              <a:rPr lang="en-US" sz="2000" dirty="0" smtClean="0"/>
              <a:t>		ZIP code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01.07.80</a:t>
            </a:r>
          </a:p>
          <a:p>
            <a:pPr marL="0" indent="0">
              <a:buNone/>
            </a:pPr>
            <a:r>
              <a:rPr lang="en-US" sz="2000" dirty="0" smtClean="0"/>
              <a:t>	female	</a:t>
            </a:r>
          </a:p>
          <a:p>
            <a:pPr marL="0" indent="0">
              <a:buNone/>
            </a:pPr>
            <a:r>
              <a:rPr lang="en-US" sz="2000" dirty="0" smtClean="0"/>
              <a:t>	SE 65188</a:t>
            </a:r>
            <a:endParaRPr lang="en-US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/>
        <p:txBody>
          <a:bodyPr anchor="ctr"/>
          <a:lstStyle/>
          <a:p>
            <a:r>
              <a:rPr lang="en-US" sz="2400" dirty="0" smtClean="0"/>
              <a:t>Explicit Identifiers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/>
          </a:bodyPr>
          <a:lstStyle/>
          <a:p>
            <a:r>
              <a:rPr lang="en-US" sz="2400" dirty="0" smtClean="0"/>
              <a:t>Quasi-Identifiers</a:t>
            </a:r>
            <a:endParaRPr lang="en-US" sz="2400" dirty="0"/>
          </a:p>
        </p:txBody>
      </p:sp>
      <p:sp>
        <p:nvSpPr>
          <p:cNvPr id="8" name="Left Brace 7"/>
          <p:cNvSpPr/>
          <p:nvPr/>
        </p:nvSpPr>
        <p:spPr>
          <a:xfrm>
            <a:off x="3624805" y="2684829"/>
            <a:ext cx="239703" cy="1233211"/>
          </a:xfrm>
          <a:prstGeom prst="leftBrace">
            <a:avLst>
              <a:gd name="adj1" fmla="val 4216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eft Brace 8"/>
          <p:cNvSpPr/>
          <p:nvPr/>
        </p:nvSpPr>
        <p:spPr>
          <a:xfrm>
            <a:off x="7695107" y="3110901"/>
            <a:ext cx="239703" cy="1233211"/>
          </a:xfrm>
          <a:prstGeom prst="leftBrace">
            <a:avLst>
              <a:gd name="adj1" fmla="val 4216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630" y="4746702"/>
            <a:ext cx="340614" cy="32698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 rot="60000">
            <a:off x="6835349" y="5012293"/>
            <a:ext cx="1942460" cy="1334891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ight Arrow 12"/>
          <p:cNvSpPr/>
          <p:nvPr/>
        </p:nvSpPr>
        <p:spPr>
          <a:xfrm>
            <a:off x="3921636" y="5185280"/>
            <a:ext cx="504066" cy="255163"/>
          </a:xfrm>
          <a:prstGeom prst="rightArrow">
            <a:avLst>
              <a:gd name="adj1" fmla="val 50000"/>
              <a:gd name="adj2" fmla="val 78648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3921636" y="5578036"/>
            <a:ext cx="504066" cy="255163"/>
          </a:xfrm>
          <a:prstGeom prst="rightArrow">
            <a:avLst>
              <a:gd name="adj1" fmla="val 50000"/>
              <a:gd name="adj2" fmla="val 78648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921636" y="4792524"/>
            <a:ext cx="504066" cy="255163"/>
          </a:xfrm>
          <a:prstGeom prst="rightArrow">
            <a:avLst>
              <a:gd name="adj1" fmla="val 50000"/>
              <a:gd name="adj2" fmla="val 78648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630" y="5149366"/>
            <a:ext cx="340614" cy="32698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630" y="5539376"/>
            <a:ext cx="340614" cy="32698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373" y="5435891"/>
            <a:ext cx="598672" cy="574725"/>
          </a:xfrm>
          <a:prstGeom prst="rect">
            <a:avLst/>
          </a:prstGeom>
        </p:spPr>
      </p:pic>
      <p:sp>
        <p:nvSpPr>
          <p:cNvPr id="20" name="Right Arrow 19"/>
          <p:cNvSpPr/>
          <p:nvPr/>
        </p:nvSpPr>
        <p:spPr>
          <a:xfrm>
            <a:off x="8695388" y="5599386"/>
            <a:ext cx="504066" cy="255163"/>
          </a:xfrm>
          <a:prstGeom prst="rightArrow">
            <a:avLst>
              <a:gd name="adj1" fmla="val 50000"/>
              <a:gd name="adj2" fmla="val 78648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221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k-anonymity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Goal: to prevent re-identification of individuals when releasing data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k-anonymity property:</a:t>
            </a:r>
          </a:p>
          <a:p>
            <a:pPr marL="0" indent="0">
              <a:buNone/>
            </a:pPr>
            <a:r>
              <a:rPr lang="en-US" dirty="0" smtClean="0"/>
              <a:t>on data release, information about a subject cannot be distinguished from at least k-1 individuals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748607" y="2511710"/>
            <a:ext cx="979549" cy="1219631"/>
            <a:chOff x="3081174" y="2375484"/>
            <a:chExt cx="1633839" cy="2034284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8374" y="2375484"/>
              <a:ext cx="1176639" cy="1459097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1174" y="2950671"/>
              <a:ext cx="1176639" cy="1459097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7192103" y="2949102"/>
            <a:ext cx="1167218" cy="964328"/>
            <a:chOff x="4456833" y="2020175"/>
            <a:chExt cx="1622305" cy="1340310"/>
          </a:xfrm>
        </p:grpSpPr>
        <p:grpSp>
          <p:nvGrpSpPr>
            <p:cNvPr id="10" name="Group 9"/>
            <p:cNvGrpSpPr/>
            <p:nvPr/>
          </p:nvGrpSpPr>
          <p:grpSpPr>
            <a:xfrm rot="20516180">
              <a:off x="5236920" y="2293825"/>
              <a:ext cx="842218" cy="576949"/>
              <a:chOff x="2134271" y="4895529"/>
              <a:chExt cx="842218" cy="576949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40480">
                <a:off x="2214994" y="4921097"/>
                <a:ext cx="352368" cy="338273"/>
              </a:xfrm>
              <a:prstGeom prst="rect">
                <a:avLst/>
              </a:prstGeom>
            </p:spPr>
          </p:pic>
          <p:sp>
            <p:nvSpPr>
              <p:cNvPr id="24" name="Rectangle 23"/>
              <p:cNvSpPr/>
              <p:nvPr/>
            </p:nvSpPr>
            <p:spPr>
              <a:xfrm rot="17282475">
                <a:off x="2280853" y="4776843"/>
                <a:ext cx="549053" cy="8422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sv-SE" sz="1200" dirty="0" smtClean="0">
                    <a:solidFill>
                      <a:schemeClr val="tx1"/>
                    </a:solidFill>
                  </a:rPr>
                  <a:t>       </a:t>
                </a:r>
                <a:r>
                  <a:rPr lang="sv-SE" sz="1200" b="1" dirty="0" smtClean="0">
                    <a:solidFill>
                      <a:schemeClr val="tx1"/>
                    </a:solidFill>
                  </a:rPr>
                  <a:t>ID</a:t>
                </a:r>
                <a:endParaRPr lang="sv-SE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 rot="17282475">
                <a:off x="2197937" y="4887035"/>
                <a:ext cx="396042" cy="41303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120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 rot="20470545">
              <a:off x="4843150" y="2783536"/>
              <a:ext cx="842218" cy="576949"/>
              <a:chOff x="2134271" y="4895529"/>
              <a:chExt cx="842218" cy="576949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40480">
                <a:off x="2214994" y="4921097"/>
                <a:ext cx="352368" cy="338273"/>
              </a:xfrm>
              <a:prstGeom prst="rect">
                <a:avLst/>
              </a:prstGeom>
            </p:spPr>
          </p:pic>
          <p:sp>
            <p:nvSpPr>
              <p:cNvPr id="21" name="Rectangle 20"/>
              <p:cNvSpPr/>
              <p:nvPr/>
            </p:nvSpPr>
            <p:spPr>
              <a:xfrm rot="17282475">
                <a:off x="2280853" y="4776843"/>
                <a:ext cx="549053" cy="8422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sv-SE" sz="1200" dirty="0" smtClean="0">
                    <a:solidFill>
                      <a:schemeClr val="tx1"/>
                    </a:solidFill>
                  </a:rPr>
                  <a:t>       </a:t>
                </a:r>
                <a:r>
                  <a:rPr lang="sv-SE" sz="1200" b="1" dirty="0" smtClean="0">
                    <a:solidFill>
                      <a:schemeClr val="tx1"/>
                    </a:solidFill>
                  </a:rPr>
                  <a:t>ID</a:t>
                </a:r>
                <a:endParaRPr lang="sv-SE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 rot="17282475">
                <a:off x="2197937" y="4887035"/>
                <a:ext cx="396042" cy="41303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120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 rot="20509045">
              <a:off x="4722682" y="2020175"/>
              <a:ext cx="842218" cy="576949"/>
              <a:chOff x="2134271" y="4895529"/>
              <a:chExt cx="842218" cy="576949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40480">
                <a:off x="2214994" y="4921097"/>
                <a:ext cx="352368" cy="338273"/>
              </a:xfrm>
              <a:prstGeom prst="rect">
                <a:avLst/>
              </a:prstGeom>
            </p:spPr>
          </p:pic>
          <p:sp>
            <p:nvSpPr>
              <p:cNvPr id="18" name="Rectangle 17"/>
              <p:cNvSpPr/>
              <p:nvPr/>
            </p:nvSpPr>
            <p:spPr>
              <a:xfrm rot="17282475">
                <a:off x="2280853" y="4776843"/>
                <a:ext cx="549053" cy="8422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sv-SE" sz="1200" dirty="0" smtClean="0">
                    <a:solidFill>
                      <a:schemeClr val="tx1"/>
                    </a:solidFill>
                  </a:rPr>
                  <a:t>       </a:t>
                </a:r>
                <a:r>
                  <a:rPr lang="sv-SE" sz="1200" b="1" dirty="0" smtClean="0">
                    <a:solidFill>
                      <a:schemeClr val="tx1"/>
                    </a:solidFill>
                  </a:rPr>
                  <a:t>ID</a:t>
                </a:r>
                <a:endParaRPr lang="sv-SE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17282475">
                <a:off x="2197937" y="4887035"/>
                <a:ext cx="396042" cy="41303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120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 rot="20512976">
              <a:off x="4456833" y="2514803"/>
              <a:ext cx="842218" cy="576949"/>
              <a:chOff x="2134271" y="4895529"/>
              <a:chExt cx="842218" cy="576949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40480">
                <a:off x="2214994" y="4921097"/>
                <a:ext cx="352368" cy="338273"/>
              </a:xfrm>
              <a:prstGeom prst="rect">
                <a:avLst/>
              </a:prstGeom>
            </p:spPr>
          </p:pic>
          <p:sp>
            <p:nvSpPr>
              <p:cNvPr id="15" name="Rectangle 14"/>
              <p:cNvSpPr/>
              <p:nvPr/>
            </p:nvSpPr>
            <p:spPr>
              <a:xfrm rot="17282475">
                <a:off x="2280853" y="4776843"/>
                <a:ext cx="549053" cy="8422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sv-SE" sz="1200" dirty="0" smtClean="0">
                    <a:solidFill>
                      <a:schemeClr val="tx1"/>
                    </a:solidFill>
                  </a:rPr>
                  <a:t>       </a:t>
                </a:r>
                <a:r>
                  <a:rPr lang="sv-SE" sz="1200" b="1" dirty="0" smtClean="0">
                    <a:solidFill>
                      <a:schemeClr val="tx1"/>
                    </a:solidFill>
                  </a:rPr>
                  <a:t>ID</a:t>
                </a:r>
                <a:endParaRPr lang="sv-SE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 rot="17282475">
                <a:off x="2197937" y="4887035"/>
                <a:ext cx="396042" cy="41303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1200"/>
              </a:p>
            </p:txBody>
          </p:sp>
        </p:grp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81536" y="2449981"/>
            <a:ext cx="1099407" cy="1100135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8489016" y="2933485"/>
            <a:ext cx="1297409" cy="515826"/>
          </a:xfrm>
          <a:prstGeom prst="rightArrow">
            <a:avLst>
              <a:gd name="adj1" fmla="val 50000"/>
              <a:gd name="adj2" fmla="val 78648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release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383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Measure for the anonymity set</a:t>
            </a:r>
          </a:p>
          <a:p>
            <a:pPr marL="0" indent="0">
              <a:buNone/>
            </a:pPr>
            <a:r>
              <a:rPr lang="sv-SE" dirty="0" smtClean="0"/>
              <a:t>where min( k ) = 2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		    k = 3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( k = 1 means NO anonymity )</a:t>
            </a:r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			      k = 1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			no anonymity!</a:t>
            </a:r>
          </a:p>
          <a:p>
            <a:endParaRPr lang="sv-SE" dirty="0"/>
          </a:p>
        </p:txBody>
      </p:sp>
      <p:grpSp>
        <p:nvGrpSpPr>
          <p:cNvPr id="5" name="Group 4"/>
          <p:cNvGrpSpPr/>
          <p:nvPr/>
        </p:nvGrpSpPr>
        <p:grpSpPr>
          <a:xfrm>
            <a:off x="1294685" y="3631970"/>
            <a:ext cx="2134315" cy="2134315"/>
            <a:chOff x="1037354" y="3491168"/>
            <a:chExt cx="3097160" cy="3097160"/>
          </a:xfrm>
        </p:grpSpPr>
        <p:sp>
          <p:nvSpPr>
            <p:cNvPr id="6" name="Oval 5"/>
            <p:cNvSpPr/>
            <p:nvPr/>
          </p:nvSpPr>
          <p:spPr>
            <a:xfrm>
              <a:off x="1037354" y="3491168"/>
              <a:ext cx="3097160" cy="3097160"/>
            </a:xfrm>
            <a:prstGeom prst="ellipse">
              <a:avLst/>
            </a:prstGeom>
            <a:noFill/>
            <a:ln w="57150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9151" y="3967805"/>
              <a:ext cx="868749" cy="833999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5934" y="5071347"/>
              <a:ext cx="1047057" cy="104705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6590" y="4719133"/>
              <a:ext cx="877556" cy="964347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6206255" y="3631969"/>
            <a:ext cx="2134315" cy="2134315"/>
            <a:chOff x="1037354" y="3491168"/>
            <a:chExt cx="3097160" cy="3097160"/>
          </a:xfrm>
        </p:grpSpPr>
        <p:sp>
          <p:nvSpPr>
            <p:cNvPr id="11" name="Oval 10"/>
            <p:cNvSpPr/>
            <p:nvPr/>
          </p:nvSpPr>
          <p:spPr>
            <a:xfrm>
              <a:off x="1037354" y="3491168"/>
              <a:ext cx="3097160" cy="3097160"/>
            </a:xfrm>
            <a:prstGeom prst="ellipse">
              <a:avLst/>
            </a:prstGeom>
            <a:noFill/>
            <a:ln w="57150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7155" y="4548530"/>
              <a:ext cx="877555" cy="9643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674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Example: building a k=2 release</a:t>
            </a:r>
            <a:endParaRPr lang="sv-SE" dirty="0"/>
          </a:p>
        </p:txBody>
      </p:sp>
      <p:graphicFrame>
        <p:nvGraphicFramePr>
          <p:cNvPr id="35" name="Shape 824"/>
          <p:cNvGraphicFramePr/>
          <p:nvPr>
            <p:extLst>
              <p:ext uri="{D42A27DB-BD31-4B8C-83A1-F6EECF244321}">
                <p14:modId xmlns:p14="http://schemas.microsoft.com/office/powerpoint/2010/main" val="686243110"/>
              </p:ext>
            </p:extLst>
          </p:nvPr>
        </p:nvGraphicFramePr>
        <p:xfrm>
          <a:off x="993058" y="1865424"/>
          <a:ext cx="10550013" cy="409087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16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641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u="none" strike="noStrike" cap="none" noProof="0" dirty="0" smtClean="0">
                          <a:solidFill>
                            <a:srgbClr val="000000"/>
                          </a:solidFill>
                        </a:rPr>
                        <a:t>Name</a:t>
                      </a:r>
                      <a:endParaRPr lang="en-US" sz="1400" u="none" strike="noStrike" cap="none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Birth date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Gender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ZIP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Civil Status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Duration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Diagnosis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5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11.03.79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17.03.79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1276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01.07.80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1073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07.09.84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02.07.89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1016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21.09.91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24.12.98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1268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819" y="3676269"/>
            <a:ext cx="345350" cy="331536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19153" y="2685885"/>
            <a:ext cx="376682" cy="411467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53977" y="5529206"/>
            <a:ext cx="307034" cy="39236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35048" y="3154022"/>
            <a:ext cx="344893" cy="418648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379" y="5021857"/>
            <a:ext cx="416231" cy="416231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069" y="4603776"/>
            <a:ext cx="348851" cy="383352"/>
          </a:xfrm>
          <a:prstGeom prst="rect">
            <a:avLst/>
          </a:prstGeom>
        </p:spPr>
      </p:pic>
      <p:pic>
        <p:nvPicPr>
          <p:cNvPr id="44" name="Picture 43"/>
          <p:cNvPicPr>
            <a:picLocks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34694" y="4111404"/>
            <a:ext cx="345600" cy="40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442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Remove Name Field </a:t>
            </a:r>
            <a:endParaRPr lang="sv-SE" dirty="0"/>
          </a:p>
        </p:txBody>
      </p:sp>
      <p:graphicFrame>
        <p:nvGraphicFramePr>
          <p:cNvPr id="35" name="Shape 824"/>
          <p:cNvGraphicFramePr/>
          <p:nvPr>
            <p:extLst>
              <p:ext uri="{D42A27DB-BD31-4B8C-83A1-F6EECF244321}">
                <p14:modId xmlns:p14="http://schemas.microsoft.com/office/powerpoint/2010/main" val="2716934016"/>
              </p:ext>
            </p:extLst>
          </p:nvPr>
        </p:nvGraphicFramePr>
        <p:xfrm>
          <a:off x="993058" y="1865424"/>
          <a:ext cx="10550013" cy="409087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16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8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641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u="none" strike="noStrike" cap="none" noProof="0" dirty="0" smtClean="0">
                          <a:solidFill>
                            <a:srgbClr val="000000"/>
                          </a:solidFill>
                        </a:rPr>
                        <a:t>Name</a:t>
                      </a:r>
                      <a:endParaRPr lang="en-US" sz="1400" u="none" strike="noStrike" cap="none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Birth date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Gender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ZIP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Civil Status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Duration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Diagnosis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5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11.03.79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17.03.79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1276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married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01.07.80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1073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07.09.84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1077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02.07.89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1016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single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21.09.91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1267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24.12.98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female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1268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it‘s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complicated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2690796"/>
            <a:ext cx="437140" cy="4371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633584"/>
            <a:ext cx="437140" cy="4371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3162190"/>
            <a:ext cx="437140" cy="4371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104978"/>
            <a:ext cx="437140" cy="4371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4576372"/>
            <a:ext cx="437140" cy="4371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047766"/>
            <a:ext cx="437140" cy="4371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19" y="5519158"/>
            <a:ext cx="437140" cy="437140"/>
          </a:xfrm>
          <a:prstGeom prst="rect">
            <a:avLst/>
          </a:prstGeom>
        </p:spPr>
      </p:pic>
      <p:sp>
        <p:nvSpPr>
          <p:cNvPr id="2" name="Down Arrow 1"/>
          <p:cNvSpPr/>
          <p:nvPr/>
        </p:nvSpPr>
        <p:spPr>
          <a:xfrm>
            <a:off x="1838434" y="1239721"/>
            <a:ext cx="521110" cy="530942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3172650"/>
      </p:ext>
    </p:extLst>
  </p:cSld>
  <p:clrMapOvr>
    <a:masterClrMapping/>
  </p:clrMapOvr>
</p:sld>
</file>

<file path=ppt/theme/theme1.xml><?xml version="1.0" encoding="utf-8"?>
<a:theme xmlns:a="http://schemas.openxmlformats.org/drawingml/2006/main" name="vide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1364</Words>
  <Application>Microsoft Office PowerPoint</Application>
  <PresentationFormat>Widescreen</PresentationFormat>
  <Paragraphs>543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video</vt:lpstr>
      <vt:lpstr>slides</vt:lpstr>
      <vt:lpstr>k-anonymity</vt:lpstr>
      <vt:lpstr>The PETS Module Structure</vt:lpstr>
      <vt:lpstr>Part 4: Database Privacy</vt:lpstr>
      <vt:lpstr>Not Easy to Release Data</vt:lpstr>
      <vt:lpstr>Types of Identifiers</vt:lpstr>
      <vt:lpstr>k-anonymity</vt:lpstr>
      <vt:lpstr>k</vt:lpstr>
      <vt:lpstr>Example: building a k=2 release</vt:lpstr>
      <vt:lpstr>Remove Name Field </vt:lpstr>
      <vt:lpstr>Generalize Birth date to Range</vt:lpstr>
      <vt:lpstr>The Gender Field</vt:lpstr>
      <vt:lpstr>Generalize Gender Field</vt:lpstr>
      <vt:lpstr>OR Suppress Information</vt:lpstr>
      <vt:lpstr>Generalize ZIP data</vt:lpstr>
      <vt:lpstr>Civil Status Field is k=2!</vt:lpstr>
      <vt:lpstr>l-diversity and t-closeness</vt:lpstr>
      <vt:lpstr>If you want to know more</vt:lpstr>
      <vt:lpstr>Part 4: Database Privacy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</dc:creator>
  <cp:lastModifiedBy>Leo</cp:lastModifiedBy>
  <cp:revision>132</cp:revision>
  <dcterms:created xsi:type="dcterms:W3CDTF">2017-11-06T11:44:22Z</dcterms:created>
  <dcterms:modified xsi:type="dcterms:W3CDTF">2018-02-19T16:52:59Z</dcterms:modified>
</cp:coreProperties>
</file>