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</p:sldMasterIdLst>
  <p:notesMasterIdLst>
    <p:notesMasterId r:id="rId15"/>
  </p:notesMasterIdLst>
  <p:handoutMasterIdLst>
    <p:handoutMasterId r:id="rId16"/>
  </p:handoutMasterIdLst>
  <p:sldIdLst>
    <p:sldId id="258" r:id="rId3"/>
    <p:sldId id="259" r:id="rId4"/>
    <p:sldId id="263" r:id="rId5"/>
    <p:sldId id="262" r:id="rId6"/>
    <p:sldId id="265" r:id="rId7"/>
    <p:sldId id="257" r:id="rId8"/>
    <p:sldId id="266" r:id="rId9"/>
    <p:sldId id="267" r:id="rId10"/>
    <p:sldId id="268" r:id="rId11"/>
    <p:sldId id="269" r:id="rId12"/>
    <p:sldId id="270" r:id="rId13"/>
    <p:sldId id="264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1227" autoAdjust="0"/>
  </p:normalViewPr>
  <p:slideViewPr>
    <p:cSldViewPr snapToGrid="0">
      <p:cViewPr varScale="1">
        <p:scale>
          <a:sx n="134" d="100"/>
          <a:sy n="134" d="100"/>
        </p:scale>
        <p:origin x="1164" y="132"/>
      </p:cViewPr>
      <p:guideLst>
        <p:guide orient="horz" pos="40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7" d="100"/>
          <a:sy n="117" d="100"/>
        </p:scale>
        <p:origin x="51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8299-5E50-483A-BDDD-118514950897}" type="datetimeFigureOut">
              <a:rPr lang="sv-SE" smtClean="0"/>
              <a:t>2018-01-20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7D4A5-6DD5-4AA2-B8A9-D5F126C32D2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627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386B7-CA89-42B7-9B38-CD413AE8F70A}" type="datetimeFigureOut">
              <a:rPr lang="sv-SE" smtClean="0"/>
              <a:t>2018-01-20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512C1-6349-486D-821F-9D503BC602C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159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512C1-6349-486D-821F-9D503BC602C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257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512C1-6349-486D-821F-9D503BC602C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4982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45292" y="697043"/>
            <a:ext cx="10363200" cy="625127"/>
          </a:xfrm>
        </p:spPr>
        <p:txBody>
          <a:bodyPr anchor="t"/>
          <a:lstStyle>
            <a:lvl1pPr algn="ctr">
              <a:defRPr kern="2000" spc="-150"/>
            </a:lvl1pPr>
          </a:lstStyle>
          <a:p>
            <a:r>
              <a:rPr lang="en-US" dirty="0" smtClean="0"/>
              <a:t>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5292" y="1402489"/>
            <a:ext cx="10363200" cy="438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module name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45292" y="5356319"/>
            <a:ext cx="10363200" cy="450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presenter name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465" y="2144081"/>
            <a:ext cx="1622854" cy="25698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6579973"/>
            <a:ext cx="870122" cy="345989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sv-SE" sz="1200" b="1" dirty="0" smtClean="0"/>
              <a:t>CC-BY-4.0</a:t>
            </a:r>
          </a:p>
        </p:txBody>
      </p:sp>
    </p:spTree>
    <p:extLst>
      <p:ext uri="{BB962C8B-B14F-4D97-AF65-F5344CB8AC3E}">
        <p14:creationId xmlns:p14="http://schemas.microsoft.com/office/powerpoint/2010/main" val="1299353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16902"/>
            <a:ext cx="5181600" cy="416421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16902"/>
            <a:ext cx="5181600" cy="41642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838200" y="1492990"/>
            <a:ext cx="5157787" cy="823912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1492990"/>
            <a:ext cx="5183188" cy="823912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-37068" y="6617043"/>
            <a:ext cx="1031789" cy="24095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fld id="{C173FFC7-D0D1-4E08-B430-D103443ACC94}" type="slidenum">
              <a:rPr lang="sv-SE" sz="1000" smtClean="0">
                <a:solidFill>
                  <a:schemeClr val="bg1">
                    <a:lumMod val="75000"/>
                  </a:schemeClr>
                </a:solidFill>
              </a:rPr>
              <a:pPr algn="l"/>
              <a:t>‹#›</a:t>
            </a:fld>
            <a:endParaRPr lang="sv-SE" sz="10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1848" y="6185906"/>
            <a:ext cx="373061" cy="5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30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TextBox 5"/>
          <p:cNvSpPr txBox="1"/>
          <p:nvPr userDrawn="1"/>
        </p:nvSpPr>
        <p:spPr>
          <a:xfrm>
            <a:off x="-37068" y="6617043"/>
            <a:ext cx="1031789" cy="24095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fld id="{C173FFC7-D0D1-4E08-B430-D103443ACC94}" type="slidenum">
              <a:rPr lang="sv-SE" sz="1000" smtClean="0">
                <a:solidFill>
                  <a:schemeClr val="bg1">
                    <a:lumMod val="75000"/>
                  </a:schemeClr>
                </a:solidFill>
              </a:rPr>
              <a:pPr algn="l"/>
              <a:t>‹#›</a:t>
            </a:fld>
            <a:endParaRPr lang="sv-SE" sz="10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1848" y="6185906"/>
            <a:ext cx="373061" cy="5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613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724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797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554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554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54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16902"/>
            <a:ext cx="5181600" cy="416421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16902"/>
            <a:ext cx="5181600" cy="41642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838200" y="1492990"/>
            <a:ext cx="5157787" cy="823912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1492990"/>
            <a:ext cx="5183188" cy="823912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00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707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307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45292" y="697043"/>
            <a:ext cx="10363200" cy="625127"/>
          </a:xfrm>
        </p:spPr>
        <p:txBody>
          <a:bodyPr anchor="t"/>
          <a:lstStyle>
            <a:lvl1pPr algn="ctr">
              <a:defRPr kern="2000" spc="-150"/>
            </a:lvl1pPr>
          </a:lstStyle>
          <a:p>
            <a:r>
              <a:rPr lang="en-US" dirty="0" smtClean="0"/>
              <a:t>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5292" y="1402489"/>
            <a:ext cx="10363200" cy="438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module name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45292" y="5356319"/>
            <a:ext cx="10363200" cy="4508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presenter name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5465" y="2144081"/>
            <a:ext cx="1622854" cy="2569838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0" y="6579973"/>
            <a:ext cx="870122" cy="345989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algn="ctr"/>
            <a:r>
              <a:rPr lang="sv-SE" sz="1200" b="1" dirty="0" smtClean="0"/>
              <a:t>CC-BY-4.0</a:t>
            </a:r>
          </a:p>
        </p:txBody>
      </p:sp>
    </p:spTree>
    <p:extLst>
      <p:ext uri="{BB962C8B-B14F-4D97-AF65-F5344CB8AC3E}">
        <p14:creationId xmlns:p14="http://schemas.microsoft.com/office/powerpoint/2010/main" val="2675963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TextBox 5"/>
          <p:cNvSpPr txBox="1"/>
          <p:nvPr userDrawn="1"/>
        </p:nvSpPr>
        <p:spPr>
          <a:xfrm>
            <a:off x="-37068" y="6617043"/>
            <a:ext cx="1031789" cy="24095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fld id="{C173FFC7-D0D1-4E08-B430-D103443ACC94}" type="slidenum">
              <a:rPr lang="sv-SE" sz="1000" smtClean="0">
                <a:solidFill>
                  <a:schemeClr val="bg1">
                    <a:lumMod val="75000"/>
                  </a:schemeClr>
                </a:solidFill>
              </a:rPr>
              <a:pPr algn="l"/>
              <a:t>‹#›</a:t>
            </a:fld>
            <a:endParaRPr lang="sv-SE" sz="10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1848" y="6185906"/>
            <a:ext cx="373061" cy="5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45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554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554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8" name="TextBox 7"/>
          <p:cNvSpPr txBox="1"/>
          <p:nvPr userDrawn="1"/>
        </p:nvSpPr>
        <p:spPr>
          <a:xfrm>
            <a:off x="-37068" y="6617043"/>
            <a:ext cx="1031789" cy="240957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fld id="{C173FFC7-D0D1-4E08-B430-D103443ACC94}" type="slidenum">
              <a:rPr lang="sv-SE" sz="1000" smtClean="0">
                <a:solidFill>
                  <a:schemeClr val="bg1">
                    <a:lumMod val="75000"/>
                  </a:schemeClr>
                </a:solidFill>
              </a:rPr>
              <a:pPr algn="l"/>
              <a:t>‹#›</a:t>
            </a:fld>
            <a:endParaRPr lang="sv-SE" sz="1000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1848" y="6185906"/>
            <a:ext cx="373061" cy="58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45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7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Video master title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680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169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70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74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master title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680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338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Security Technologies</a:t>
            </a:r>
            <a:endParaRPr lang="sv-S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Privacy Enhancing Technologies</a:t>
            </a:r>
            <a:endParaRPr lang="sv-S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Leonardo A. Martucci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94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Authorization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Grant or deny access to resources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operations over resources</a:t>
            </a:r>
          </a:p>
          <a:p>
            <a:pPr marL="0" indent="0">
              <a:buNone/>
            </a:pPr>
            <a:r>
              <a:rPr lang="sv-SE" dirty="0" smtClean="0"/>
              <a:t>(once authenticated)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Authorized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NOT Authorized</a:t>
            </a:r>
            <a:endParaRPr lang="sv-SE" dirty="0"/>
          </a:p>
          <a:p>
            <a:endParaRPr lang="sv-SE" dirty="0"/>
          </a:p>
        </p:txBody>
      </p:sp>
      <p:grpSp>
        <p:nvGrpSpPr>
          <p:cNvPr id="20" name="Group 19"/>
          <p:cNvGrpSpPr/>
          <p:nvPr/>
        </p:nvGrpSpPr>
        <p:grpSpPr>
          <a:xfrm>
            <a:off x="1036568" y="3302242"/>
            <a:ext cx="1252819" cy="658814"/>
            <a:chOff x="1205901" y="2915419"/>
            <a:chExt cx="1890122" cy="993949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5901" y="3075369"/>
              <a:ext cx="868749" cy="833999"/>
            </a:xfrm>
            <a:prstGeom prst="rect">
              <a:avLst/>
            </a:prstGeom>
          </p:spPr>
        </p:pic>
        <p:grpSp>
          <p:nvGrpSpPr>
            <p:cNvPr id="16" name="Group 15"/>
            <p:cNvGrpSpPr/>
            <p:nvPr/>
          </p:nvGrpSpPr>
          <p:grpSpPr>
            <a:xfrm>
              <a:off x="2253805" y="2915419"/>
              <a:ext cx="842218" cy="576949"/>
              <a:chOff x="2134271" y="4895529"/>
              <a:chExt cx="842218" cy="576949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40480">
                <a:off x="2214994" y="4921097"/>
                <a:ext cx="352368" cy="338273"/>
              </a:xfrm>
              <a:prstGeom prst="rect">
                <a:avLst/>
              </a:prstGeom>
            </p:spPr>
          </p:pic>
          <p:sp>
            <p:nvSpPr>
              <p:cNvPr id="18" name="Rectangle 17"/>
              <p:cNvSpPr/>
              <p:nvPr/>
            </p:nvSpPr>
            <p:spPr>
              <a:xfrm rot="17282475">
                <a:off x="2280853" y="4776843"/>
                <a:ext cx="549053" cy="84221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sv-SE" sz="1200" dirty="0" smtClean="0">
                    <a:solidFill>
                      <a:schemeClr val="tx1"/>
                    </a:solidFill>
                  </a:rPr>
                  <a:t>       </a:t>
                </a:r>
                <a:r>
                  <a:rPr lang="sv-SE" sz="1200" b="1" dirty="0" smtClean="0">
                    <a:solidFill>
                      <a:schemeClr val="tx1"/>
                    </a:solidFill>
                  </a:rPr>
                  <a:t>ID</a:t>
                </a:r>
                <a:endParaRPr lang="sv-SE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17282475">
                <a:off x="2197937" y="4887035"/>
                <a:ext cx="396042" cy="41303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802" y="5166857"/>
            <a:ext cx="588436" cy="784581"/>
          </a:xfrm>
          <a:prstGeom prst="rect">
            <a:avLst/>
          </a:prstGeom>
        </p:spPr>
      </p:pic>
      <p:sp>
        <p:nvSpPr>
          <p:cNvPr id="24" name="Right Arrow 23"/>
          <p:cNvSpPr/>
          <p:nvPr/>
        </p:nvSpPr>
        <p:spPr>
          <a:xfrm>
            <a:off x="2165927" y="5412779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ight Arrow 26"/>
          <p:cNvSpPr/>
          <p:nvPr/>
        </p:nvSpPr>
        <p:spPr>
          <a:xfrm>
            <a:off x="7582666" y="5481728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Plus 27"/>
          <p:cNvSpPr/>
          <p:nvPr/>
        </p:nvSpPr>
        <p:spPr>
          <a:xfrm rot="19230950">
            <a:off x="8220919" y="5283708"/>
            <a:ext cx="734189" cy="734189"/>
          </a:xfrm>
          <a:prstGeom prst="mathPlu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5409" y="5244257"/>
            <a:ext cx="546633" cy="56783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19" y="5211605"/>
            <a:ext cx="868749" cy="83399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377" y="5195801"/>
            <a:ext cx="868749" cy="83399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714" y="5168087"/>
            <a:ext cx="588436" cy="78458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974421" y="5567509"/>
            <a:ext cx="914400" cy="5211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r>
              <a:rPr lang="sv-SE" dirty="0" smtClean="0"/>
              <a:t>read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22339" y="5627790"/>
            <a:ext cx="914400" cy="5211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r>
              <a:rPr lang="sv-SE" dirty="0" smtClean="0"/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25759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Accounting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Keeping track of information</a:t>
            </a:r>
          </a:p>
          <a:p>
            <a:pPr marL="0" indent="0">
              <a:buNone/>
            </a:pPr>
            <a:r>
              <a:rPr lang="sv-SE" dirty="0" smtClean="0"/>
              <a:t>	users</a:t>
            </a:r>
            <a:r>
              <a:rPr lang="sv-SE" dirty="0"/>
              <a:t> </a:t>
            </a:r>
            <a:r>
              <a:rPr lang="sv-SE" dirty="0" smtClean="0"/>
              <a:t>and data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Building and storing log data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780" y="5048322"/>
            <a:ext cx="1011034" cy="10598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167" y="5198359"/>
            <a:ext cx="588436" cy="784581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330027" y="4801164"/>
            <a:ext cx="842218" cy="576949"/>
            <a:chOff x="2134271" y="4895529"/>
            <a:chExt cx="842218" cy="576949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40480">
              <a:off x="2214994" y="4921097"/>
              <a:ext cx="352368" cy="338273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 rot="17282475">
              <a:off x="2280853" y="4776843"/>
              <a:ext cx="549053" cy="8422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sv-SE" dirty="0" smtClean="0">
                  <a:solidFill>
                    <a:schemeClr val="tx1"/>
                  </a:solidFill>
                </a:rPr>
                <a:t>       </a:t>
              </a:r>
              <a:r>
                <a:rPr lang="sv-SE" b="1" dirty="0" smtClean="0">
                  <a:solidFill>
                    <a:schemeClr val="tx1"/>
                  </a:solidFill>
                </a:rPr>
                <a:t>ID</a:t>
              </a:r>
              <a:endParaRPr lang="sv-SE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 rot="17282475">
              <a:off x="2197937" y="4887035"/>
              <a:ext cx="396042" cy="4130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03713" y="5436462"/>
            <a:ext cx="514544" cy="514544"/>
            <a:chOff x="736751" y="5875895"/>
            <a:chExt cx="577560" cy="577560"/>
          </a:xfrm>
        </p:grpSpPr>
        <p:sp>
          <p:nvSpPr>
            <p:cNvPr id="21" name="Oval 20"/>
            <p:cNvSpPr/>
            <p:nvPr/>
          </p:nvSpPr>
          <p:spPr>
            <a:xfrm>
              <a:off x="736751" y="5875895"/>
              <a:ext cx="577560" cy="57756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64" t="12253" r="14413" b="38227"/>
            <a:stretch/>
          </p:blipFill>
          <p:spPr>
            <a:xfrm>
              <a:off x="791153" y="5912336"/>
              <a:ext cx="508084" cy="524343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/>
        </p:nvSpPr>
        <p:spPr>
          <a:xfrm>
            <a:off x="805524" y="5791971"/>
            <a:ext cx="914400" cy="5211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r>
              <a:rPr lang="sv-SE" dirty="0" smtClean="0"/>
              <a:t># session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1492753" y="5453647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ight Arrow 24"/>
          <p:cNvSpPr/>
          <p:nvPr/>
        </p:nvSpPr>
        <p:spPr>
          <a:xfrm>
            <a:off x="3120308" y="5453646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5" y="4796138"/>
            <a:ext cx="588436" cy="78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8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Part 1: Introduction</a:t>
            </a:r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What are PETs?</a:t>
            </a:r>
          </a:p>
          <a:p>
            <a:endParaRPr lang="sv-SE" dirty="0"/>
          </a:p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Security technologies</a:t>
            </a:r>
          </a:p>
          <a:p>
            <a:endParaRPr lang="sv-SE" dirty="0"/>
          </a:p>
          <a:p>
            <a:r>
              <a:rPr lang="sv-SE" dirty="0" smtClean="0"/>
              <a:t>Why we need technologies</a:t>
            </a:r>
          </a:p>
          <a:p>
            <a:endParaRPr lang="sv-SE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Pfitzmann &amp; Hansen terminology</a:t>
            </a:r>
            <a:endParaRPr lang="sv-S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flipH="1">
            <a:off x="5097486" y="3625961"/>
            <a:ext cx="1972056" cy="457622"/>
          </a:xfrm>
          <a:prstGeom prst="rightArrow">
            <a:avLst>
              <a:gd name="adj1" fmla="val 57992"/>
              <a:gd name="adj2" fmla="val 8229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next session</a:t>
            </a:r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75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244" y="847344"/>
            <a:ext cx="5152028" cy="540353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419820" y="6611251"/>
            <a:ext cx="17732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/>
              <a:t>https://www.xkcd.com/1269/</a:t>
            </a:r>
          </a:p>
        </p:txBody>
      </p:sp>
      <p:sp>
        <p:nvSpPr>
          <p:cNvPr id="8" name="Rectangle 7"/>
          <p:cNvSpPr/>
          <p:nvPr/>
        </p:nvSpPr>
        <p:spPr>
          <a:xfrm>
            <a:off x="3444240" y="1286257"/>
            <a:ext cx="5274102" cy="4964620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33089" t="8575" r="32716" b="45509"/>
          <a:stretch/>
        </p:blipFill>
        <p:spPr>
          <a:xfrm>
            <a:off x="5205984" y="1310640"/>
            <a:ext cx="1761744" cy="248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3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Security </a:t>
            </a:r>
            <a:r>
              <a:rPr lang="sv-SE" dirty="0"/>
              <a:t>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Confidentiality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Integrity</a:t>
            </a:r>
          </a:p>
          <a:p>
            <a:endParaRPr lang="sv-SE" dirty="0" smtClean="0"/>
          </a:p>
          <a:p>
            <a:r>
              <a:rPr lang="sv-SE" dirty="0" smtClean="0"/>
              <a:t>Availability</a:t>
            </a:r>
          </a:p>
          <a:p>
            <a:pPr marL="0" indent="0">
              <a:buNone/>
            </a:pPr>
            <a:r>
              <a:rPr lang="sv-SE" sz="2800" b="1" dirty="0" smtClean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Authentication</a:t>
            </a:r>
          </a:p>
          <a:p>
            <a:endParaRPr lang="sv-SE" dirty="0"/>
          </a:p>
          <a:p>
            <a:r>
              <a:rPr lang="sv-SE" dirty="0" smtClean="0"/>
              <a:t>Authorization</a:t>
            </a:r>
          </a:p>
          <a:p>
            <a:endParaRPr lang="sv-SE" dirty="0" smtClean="0"/>
          </a:p>
          <a:p>
            <a:r>
              <a:rPr lang="sv-SE" dirty="0" smtClean="0"/>
              <a:t>Accounting</a:t>
            </a:r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algn="l"/>
            <a:r>
              <a:rPr lang="sv-SE" dirty="0" smtClean="0"/>
              <a:t>Have Objectives:</a:t>
            </a:r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33089" t="8575" r="32716" b="45509"/>
          <a:stretch/>
        </p:blipFill>
        <p:spPr>
          <a:xfrm>
            <a:off x="10552281" y="4429159"/>
            <a:ext cx="1509943" cy="212645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419820" y="6611251"/>
            <a:ext cx="17732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/>
              <a:t>https://www.xkcd.com/1269/</a:t>
            </a:r>
          </a:p>
        </p:txBody>
      </p:sp>
      <p:sp>
        <p:nvSpPr>
          <p:cNvPr id="11" name="Isosceles Triangle 10"/>
          <p:cNvSpPr/>
          <p:nvPr/>
        </p:nvSpPr>
        <p:spPr>
          <a:xfrm rot="1800000">
            <a:off x="1334890" y="5490748"/>
            <a:ext cx="914400" cy="788276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Isosceles Triangle 11"/>
          <p:cNvSpPr/>
          <p:nvPr/>
        </p:nvSpPr>
        <p:spPr>
          <a:xfrm rot="14004665">
            <a:off x="6883723" y="5824454"/>
            <a:ext cx="914400" cy="788276"/>
          </a:xfrm>
          <a:prstGeom prst="triangl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449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Technical Means for Securing Data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b="1" dirty="0" smtClean="0"/>
          </a:p>
          <a:p>
            <a:pPr marL="0" indent="0" algn="ctr">
              <a:buNone/>
            </a:pPr>
            <a:endParaRPr lang="sv-SE" b="1" dirty="0"/>
          </a:p>
          <a:p>
            <a:pPr marL="0" indent="0" algn="ctr">
              <a:buNone/>
            </a:pPr>
            <a:r>
              <a:rPr lang="sv-SE" b="1" dirty="0" smtClean="0"/>
              <a:t>Data Security</a:t>
            </a:r>
          </a:p>
          <a:p>
            <a:endParaRPr lang="sv-SE" dirty="0" smtClean="0"/>
          </a:p>
          <a:p>
            <a:endParaRPr lang="sv-SE" dirty="0" smtClean="0"/>
          </a:p>
          <a:p>
            <a:pPr lvl="1"/>
            <a:r>
              <a:rPr lang="sv-SE" dirty="0" smtClean="0"/>
              <a:t>Confidentiality, Integrity, Availability</a:t>
            </a:r>
          </a:p>
          <a:p>
            <a:pPr lvl="1"/>
            <a:r>
              <a:rPr lang="sv-SE" dirty="0" smtClean="0"/>
              <a:t>Authentication, Authorization, Account</a:t>
            </a:r>
          </a:p>
          <a:p>
            <a:pPr marL="457200" lvl="1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b="1" dirty="0" smtClean="0"/>
          </a:p>
          <a:p>
            <a:pPr marL="0" indent="0" algn="ctr">
              <a:buNone/>
            </a:pPr>
            <a:endParaRPr lang="sv-SE" b="1" dirty="0"/>
          </a:p>
          <a:p>
            <a:pPr marL="0" indent="0" algn="ctr">
              <a:buNone/>
            </a:pPr>
            <a:r>
              <a:rPr lang="sv-SE" b="1" dirty="0" smtClean="0"/>
              <a:t>Implementing Data Protection</a:t>
            </a:r>
            <a:endParaRPr lang="sv-SE" b="1" dirty="0"/>
          </a:p>
          <a:p>
            <a:endParaRPr lang="sv-SE" dirty="0" smtClean="0"/>
          </a:p>
          <a:p>
            <a:endParaRPr lang="sv-SE" dirty="0" smtClean="0"/>
          </a:p>
          <a:p>
            <a:pPr lvl="1"/>
            <a:r>
              <a:rPr lang="sv-SE" dirty="0" smtClean="0"/>
              <a:t>Control over Personal Data</a:t>
            </a:r>
          </a:p>
          <a:p>
            <a:pPr lvl="1"/>
            <a:r>
              <a:rPr lang="sv-SE" dirty="0" smtClean="0"/>
              <a:t>Data Minimization / Avoidance</a:t>
            </a:r>
          </a:p>
          <a:p>
            <a:pPr lvl="1"/>
            <a:r>
              <a:rPr lang="sv-SE" dirty="0" smtClean="0"/>
              <a:t>Identity Management</a:t>
            </a:r>
          </a:p>
          <a:p>
            <a:pPr lvl="1"/>
            <a:r>
              <a:rPr lang="sv-SE" dirty="0" smtClean="0"/>
              <a:t>Lawful Processing of Data</a:t>
            </a:r>
          </a:p>
          <a:p>
            <a:pPr lvl="1"/>
            <a:endParaRPr lang="sv-SE" dirty="0" smtClean="0"/>
          </a:p>
          <a:p>
            <a:pPr lvl="1"/>
            <a:endParaRPr lang="sv-SE" dirty="0"/>
          </a:p>
          <a:p>
            <a:pPr marL="457200" lvl="1" indent="0">
              <a:buNone/>
            </a:pPr>
            <a:r>
              <a:rPr lang="sv-SE" dirty="0" smtClean="0"/>
              <a:t>	recall from last session</a:t>
            </a:r>
          </a:p>
        </p:txBody>
      </p:sp>
      <p:sp>
        <p:nvSpPr>
          <p:cNvPr id="3" name="Right Arrow 2"/>
          <p:cNvSpPr/>
          <p:nvPr/>
        </p:nvSpPr>
        <p:spPr>
          <a:xfrm>
            <a:off x="4712173" y="2624748"/>
            <a:ext cx="1713942" cy="634406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b="1" dirty="0" smtClean="0">
                <a:solidFill>
                  <a:schemeClr val="tx1"/>
                </a:solidFill>
              </a:rPr>
              <a:t>requirement</a:t>
            </a:r>
            <a:endParaRPr lang="sv-SE" sz="1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86071" y="3777742"/>
            <a:ext cx="4366475" cy="194226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ight Arrow 7"/>
          <p:cNvSpPr/>
          <p:nvPr/>
        </p:nvSpPr>
        <p:spPr>
          <a:xfrm rot="16200000">
            <a:off x="6602641" y="5963475"/>
            <a:ext cx="594719" cy="394307"/>
          </a:xfrm>
          <a:prstGeom prst="rightArrow">
            <a:avLst>
              <a:gd name="adj1" fmla="val 50000"/>
              <a:gd name="adj2" fmla="val 7708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58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Privacy Enhancing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Control over Personal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Data</a:t>
            </a:r>
            <a:endParaRPr lang="sv-SE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	Transparency</a:t>
            </a: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Data Minimization / Avoidance</a:t>
            </a:r>
          </a:p>
          <a:p>
            <a:endParaRPr lang="sv-S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Identity Management</a:t>
            </a:r>
          </a:p>
          <a:p>
            <a:endParaRPr lang="sv-S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Lawful Processing of Data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Data </a:t>
            </a:r>
            <a:r>
              <a:rPr lang="sv-SE" dirty="0"/>
              <a:t>Security and Integrity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pPr algn="l"/>
            <a:r>
              <a:rPr lang="sv-SE" dirty="0">
                <a:solidFill>
                  <a:schemeClr val="bg1">
                    <a:lumMod val="75000"/>
                  </a:schemeClr>
                </a:solidFill>
              </a:rPr>
              <a:t>Have </a:t>
            </a:r>
            <a:r>
              <a:rPr lang="sv-SE" dirty="0" smtClean="0">
                <a:solidFill>
                  <a:schemeClr val="bg1">
                    <a:lumMod val="75000"/>
                  </a:schemeClr>
                </a:solidFill>
              </a:rPr>
              <a:t>Objectives:</a:t>
            </a:r>
            <a:endParaRPr lang="sv-SE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33089" t="8575" r="32716" b="45509"/>
          <a:stretch/>
        </p:blipFill>
        <p:spPr>
          <a:xfrm>
            <a:off x="10552281" y="4429159"/>
            <a:ext cx="1509943" cy="212645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419820" y="6611251"/>
            <a:ext cx="17732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/>
              <a:t>https://www.xkcd.com/1269/</a:t>
            </a:r>
          </a:p>
        </p:txBody>
      </p:sp>
      <p:sp>
        <p:nvSpPr>
          <p:cNvPr id="9" name="Right Arrow 8"/>
          <p:cNvSpPr/>
          <p:nvPr/>
        </p:nvSpPr>
        <p:spPr>
          <a:xfrm>
            <a:off x="5641245" y="4601886"/>
            <a:ext cx="594719" cy="394307"/>
          </a:xfrm>
          <a:prstGeom prst="rightArrow">
            <a:avLst>
              <a:gd name="adj1" fmla="val 50000"/>
              <a:gd name="adj2" fmla="val 6862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94285" y="4439829"/>
            <a:ext cx="1601309" cy="210604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256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Confidentiality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Information NOT available or disclosed to unauthorized parties</a:t>
            </a:r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Stored Data</a:t>
            </a:r>
            <a:endParaRPr lang="sv-SE" dirty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Data in Transit</a:t>
            </a:r>
            <a:endParaRPr lang="sv-S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391" y="4339810"/>
            <a:ext cx="1011034" cy="10598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497" y="4194911"/>
            <a:ext cx="588436" cy="78458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729" y="4339810"/>
            <a:ext cx="838198" cy="908048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2067976" y="4705489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Plus 13"/>
          <p:cNvSpPr/>
          <p:nvPr/>
        </p:nvSpPr>
        <p:spPr>
          <a:xfrm rot="19230950">
            <a:off x="2705078" y="4502621"/>
            <a:ext cx="734189" cy="734189"/>
          </a:xfrm>
          <a:prstGeom prst="mathPlu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998" y="4478865"/>
            <a:ext cx="868749" cy="8339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87682" y="4277792"/>
            <a:ext cx="947569" cy="10350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017" y="5787054"/>
            <a:ext cx="838198" cy="908048"/>
          </a:xfrm>
          <a:prstGeom prst="rect">
            <a:avLst/>
          </a:prstGeom>
        </p:spPr>
      </p:pic>
      <p:sp>
        <p:nvSpPr>
          <p:cNvPr id="18" name="Left-Right Arrow 17"/>
          <p:cNvSpPr/>
          <p:nvPr/>
        </p:nvSpPr>
        <p:spPr>
          <a:xfrm>
            <a:off x="7973022" y="4705489"/>
            <a:ext cx="2069081" cy="392291"/>
          </a:xfrm>
          <a:prstGeom prst="leftRightArrow">
            <a:avLst>
              <a:gd name="adj1" fmla="val 50000"/>
              <a:gd name="adj2" fmla="val 67015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4518446"/>
            <a:ext cx="588436" cy="784581"/>
          </a:xfrm>
          <a:prstGeom prst="rect">
            <a:avLst/>
          </a:prstGeom>
        </p:spPr>
      </p:pic>
      <p:sp>
        <p:nvSpPr>
          <p:cNvPr id="20" name="Right Arrow 19"/>
          <p:cNvSpPr/>
          <p:nvPr/>
        </p:nvSpPr>
        <p:spPr>
          <a:xfrm rot="16200000">
            <a:off x="8741327" y="6022108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Plus 20"/>
          <p:cNvSpPr/>
          <p:nvPr/>
        </p:nvSpPr>
        <p:spPr>
          <a:xfrm rot="19230950">
            <a:off x="8724290" y="5230481"/>
            <a:ext cx="734189" cy="734189"/>
          </a:xfrm>
          <a:prstGeom prst="mathPlu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333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Integrity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Information NOT modified by unauthorized parties or in an unauthorized manner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 smtClean="0"/>
              <a:t>Unauthorized Parties</a:t>
            </a:r>
            <a:endParaRPr lang="sv-SE" dirty="0"/>
          </a:p>
          <a:p>
            <a:endParaRPr lang="sv-S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Unauthorized Manner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147" y="4521144"/>
            <a:ext cx="588436" cy="7845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586" y="5349393"/>
            <a:ext cx="838198" cy="908048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2668690" y="4776432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788" y="4521144"/>
            <a:ext cx="588436" cy="784581"/>
          </a:xfrm>
          <a:prstGeom prst="rect">
            <a:avLst/>
          </a:prstGeom>
        </p:spPr>
      </p:pic>
      <p:sp>
        <p:nvSpPr>
          <p:cNvPr id="8" name="Plus 7"/>
          <p:cNvSpPr/>
          <p:nvPr/>
        </p:nvSpPr>
        <p:spPr>
          <a:xfrm rot="19230950">
            <a:off x="3306943" y="4578412"/>
            <a:ext cx="734189" cy="734189"/>
          </a:xfrm>
          <a:prstGeom prst="mathPlu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317" y="4733621"/>
            <a:ext cx="588436" cy="784581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8340860" y="4595119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958" y="4339831"/>
            <a:ext cx="588436" cy="78458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958" y="5236898"/>
            <a:ext cx="588436" cy="784581"/>
          </a:xfrm>
          <a:prstGeom prst="rect">
            <a:avLst/>
          </a:prstGeom>
        </p:spPr>
      </p:pic>
      <p:sp>
        <p:nvSpPr>
          <p:cNvPr id="16" name="Right Arrow 15"/>
          <p:cNvSpPr/>
          <p:nvPr/>
        </p:nvSpPr>
        <p:spPr>
          <a:xfrm>
            <a:off x="8339750" y="5481728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Plus 16"/>
          <p:cNvSpPr/>
          <p:nvPr/>
        </p:nvSpPr>
        <p:spPr>
          <a:xfrm rot="19230950">
            <a:off x="8978003" y="5283708"/>
            <a:ext cx="734189" cy="734189"/>
          </a:xfrm>
          <a:prstGeom prst="mathPlu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342" y="4426597"/>
            <a:ext cx="546633" cy="5678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79331" y="4620971"/>
            <a:ext cx="849600" cy="108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6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Availability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Information available when needed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Available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NOT Available</a:t>
            </a:r>
            <a:endParaRPr lang="sv-SE" dirty="0"/>
          </a:p>
          <a:p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63" y="4999161"/>
            <a:ext cx="1011034" cy="10598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569" y="4854262"/>
            <a:ext cx="588436" cy="784581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2074650" y="5392066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us 7"/>
          <p:cNvSpPr/>
          <p:nvPr/>
        </p:nvSpPr>
        <p:spPr>
          <a:xfrm rot="19230950">
            <a:off x="8430845" y="5122373"/>
            <a:ext cx="734189" cy="734189"/>
          </a:xfrm>
          <a:prstGeom prst="mathPlu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271" y="5136776"/>
            <a:ext cx="588436" cy="78458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75059" y="5011530"/>
            <a:ext cx="947569" cy="1035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986788"/>
            <a:ext cx="1011034" cy="105981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306" y="4841889"/>
            <a:ext cx="588436" cy="784581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7633263" y="5352467"/>
            <a:ext cx="694143" cy="274003"/>
          </a:xfrm>
          <a:prstGeom prst="rightArrow">
            <a:avLst>
              <a:gd name="adj1" fmla="val 50000"/>
              <a:gd name="adj2" fmla="val 8653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13508" y="4955059"/>
            <a:ext cx="947569" cy="103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Authentication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Assurance of an identity claim</a:t>
            </a:r>
          </a:p>
          <a:p>
            <a:pPr marL="0" indent="0">
              <a:buNone/>
            </a:pPr>
            <a:r>
              <a:rPr lang="sv-SE" dirty="0" smtClean="0"/>
              <a:t>Are you really who you claim to be?</a:t>
            </a:r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ID cards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Digital certificates</a:t>
            </a:r>
            <a:endParaRPr lang="sv-SE" dirty="0"/>
          </a:p>
          <a:p>
            <a:endParaRPr lang="sv-SE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19" y="5211605"/>
            <a:ext cx="868749" cy="833999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1892923" y="5051655"/>
            <a:ext cx="842218" cy="576949"/>
            <a:chOff x="2134271" y="4895529"/>
            <a:chExt cx="842218" cy="576949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40480">
              <a:off x="2214994" y="4921097"/>
              <a:ext cx="352368" cy="338273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 rot="17282475">
              <a:off x="2280853" y="4776843"/>
              <a:ext cx="549053" cy="8422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sv-SE" dirty="0" smtClean="0">
                  <a:solidFill>
                    <a:schemeClr val="tx1"/>
                  </a:solidFill>
                </a:rPr>
                <a:t>       </a:t>
              </a:r>
              <a:r>
                <a:rPr lang="sv-SE" b="1" dirty="0" smtClean="0">
                  <a:solidFill>
                    <a:schemeClr val="tx1"/>
                  </a:solidFill>
                </a:rPr>
                <a:t>ID</a:t>
              </a:r>
              <a:endParaRPr lang="sv-SE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7282475">
              <a:off x="2197937" y="4887035"/>
              <a:ext cx="396042" cy="4130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944" y="5745526"/>
            <a:ext cx="546633" cy="56783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15014" y="4997431"/>
            <a:ext cx="867600" cy="105313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237" y="2749974"/>
            <a:ext cx="3636389" cy="367092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795" y="4165385"/>
            <a:ext cx="2457711" cy="255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9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de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193</Words>
  <Application>Microsoft Office PowerPoint</Application>
  <PresentationFormat>Widescreen</PresentationFormat>
  <Paragraphs>145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video</vt:lpstr>
      <vt:lpstr>slides</vt:lpstr>
      <vt:lpstr>Security Technologies</vt:lpstr>
      <vt:lpstr>PowerPoint Presentation</vt:lpstr>
      <vt:lpstr>Security Technologies</vt:lpstr>
      <vt:lpstr>Technical Means for Securing Data</vt:lpstr>
      <vt:lpstr>Privacy Enhancing Technologies</vt:lpstr>
      <vt:lpstr>Confidentiality</vt:lpstr>
      <vt:lpstr>Integrity</vt:lpstr>
      <vt:lpstr>Availability</vt:lpstr>
      <vt:lpstr>Authentication</vt:lpstr>
      <vt:lpstr>Authorization</vt:lpstr>
      <vt:lpstr>Accounting</vt:lpstr>
      <vt:lpstr>Part 1: Introduction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</dc:creator>
  <cp:lastModifiedBy>vm</cp:lastModifiedBy>
  <cp:revision>77</cp:revision>
  <dcterms:created xsi:type="dcterms:W3CDTF">2017-11-06T11:44:22Z</dcterms:created>
  <dcterms:modified xsi:type="dcterms:W3CDTF">2018-01-20T16:59:01Z</dcterms:modified>
</cp:coreProperties>
</file>