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12"/>
  </p:notesMasterIdLst>
  <p:handoutMasterIdLst>
    <p:handoutMasterId r:id="rId13"/>
  </p:handoutMasterIdLst>
  <p:sldIdLst>
    <p:sldId id="331" r:id="rId3"/>
    <p:sldId id="333" r:id="rId4"/>
    <p:sldId id="322" r:id="rId5"/>
    <p:sldId id="324" r:id="rId6"/>
    <p:sldId id="325" r:id="rId7"/>
    <p:sldId id="326" r:id="rId8"/>
    <p:sldId id="327" r:id="rId9"/>
    <p:sldId id="328" r:id="rId10"/>
    <p:sldId id="334"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72" autoAdjust="0"/>
    <p:restoredTop sz="42011" autoAdjust="0"/>
  </p:normalViewPr>
  <p:slideViewPr>
    <p:cSldViewPr snapToGrid="0">
      <p:cViewPr varScale="1">
        <p:scale>
          <a:sx n="31" d="100"/>
          <a:sy n="31" d="100"/>
        </p:scale>
        <p:origin x="2544" y="36"/>
      </p:cViewPr>
      <p:guideLst/>
    </p:cSldViewPr>
  </p:slideViewPr>
  <p:notesTextViewPr>
    <p:cViewPr>
      <p:scale>
        <a:sx n="1" d="1"/>
        <a:sy n="1" d="1"/>
      </p:scale>
      <p:origin x="0" y="-12"/>
    </p:cViewPr>
  </p:notesTextViewPr>
  <p:notesViewPr>
    <p:cSldViewPr snapToGrid="0">
      <p:cViewPr varScale="1">
        <p:scale>
          <a:sx n="117" d="100"/>
          <a:sy n="117" d="100"/>
        </p:scale>
        <p:origin x="51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438299-5E50-483A-BDDD-118514950897}" type="datetimeFigureOut">
              <a:rPr lang="sv-SE" smtClean="0"/>
              <a:t>2018-03-17</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77D4A5-6DD5-4AA2-B8A9-D5F126C32D24}" type="slidenum">
              <a:rPr lang="sv-SE" smtClean="0"/>
              <a:t>‹#›</a:t>
            </a:fld>
            <a:endParaRPr lang="sv-SE"/>
          </a:p>
        </p:txBody>
      </p:sp>
    </p:spTree>
    <p:extLst>
      <p:ext uri="{BB962C8B-B14F-4D97-AF65-F5344CB8AC3E}">
        <p14:creationId xmlns:p14="http://schemas.microsoft.com/office/powerpoint/2010/main" val="269962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D337D-902E-4323-955D-3424B45B3156}" type="datetimeFigureOut">
              <a:rPr lang="sv-SE" smtClean="0"/>
              <a:t>2018-03-17</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D2654-7E8B-40E6-B8FF-2E05FF0005C9}" type="slidenum">
              <a:rPr lang="sv-SE" smtClean="0"/>
              <a:t>‹#›</a:t>
            </a:fld>
            <a:endParaRPr lang="sv-SE"/>
          </a:p>
        </p:txBody>
      </p:sp>
    </p:spTree>
    <p:extLst>
      <p:ext uri="{BB962C8B-B14F-4D97-AF65-F5344CB8AC3E}">
        <p14:creationId xmlns:p14="http://schemas.microsoft.com/office/powerpoint/2010/main" val="10440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In </a:t>
            </a:r>
            <a:r>
              <a:rPr lang="sv-SE" dirty="0" err="1" smtClean="0"/>
              <a:t>this</a:t>
            </a:r>
            <a:r>
              <a:rPr lang="sv-SE" baseline="0" dirty="0" smtClean="0"/>
              <a:t> </a:t>
            </a:r>
            <a:r>
              <a:rPr lang="sv-SE" baseline="0" dirty="0" err="1" smtClean="0"/>
              <a:t>lecture</a:t>
            </a:r>
            <a:r>
              <a:rPr lang="sv-SE" baseline="0" dirty="0" smtClean="0"/>
              <a:t>, </a:t>
            </a:r>
            <a:r>
              <a:rPr lang="sv-SE" baseline="0" dirty="0" err="1" smtClean="0"/>
              <a:t>we</a:t>
            </a:r>
            <a:r>
              <a:rPr lang="sv-SE" baseline="0" dirty="0" smtClean="0"/>
              <a:t> </a:t>
            </a:r>
            <a:r>
              <a:rPr lang="sv-SE" baseline="0" dirty="0" err="1" smtClean="0"/>
              <a:t>will</a:t>
            </a:r>
            <a:r>
              <a:rPr lang="sv-SE" baseline="0" dirty="0" smtClean="0"/>
              <a:t> </a:t>
            </a:r>
            <a:r>
              <a:rPr lang="sv-SE" baseline="0" dirty="0" err="1" smtClean="0"/>
              <a:t>continue</a:t>
            </a:r>
            <a:r>
              <a:rPr lang="sv-SE" baseline="0" dirty="0" smtClean="0"/>
              <a:t> to </a:t>
            </a:r>
            <a:r>
              <a:rPr lang="sv-SE" baseline="0" dirty="0" err="1" smtClean="0"/>
              <a:t>discuss</a:t>
            </a:r>
            <a:r>
              <a:rPr lang="sv-SE" baseline="0" dirty="0" smtClean="0"/>
              <a:t> </a:t>
            </a:r>
            <a:r>
              <a:rPr lang="sv-SE" baseline="0" dirty="0" err="1" smtClean="0"/>
              <a:t>privacy</a:t>
            </a:r>
            <a:r>
              <a:rPr lang="sv-SE" baseline="0" dirty="0" smtClean="0"/>
              <a:t> </a:t>
            </a:r>
            <a:r>
              <a:rPr lang="sv-SE" baseline="0" dirty="0" err="1" smtClean="0"/>
              <a:t>issues</a:t>
            </a:r>
            <a:r>
              <a:rPr lang="sv-SE" baseline="0" dirty="0" smtClean="0"/>
              <a:t> </a:t>
            </a:r>
            <a:r>
              <a:rPr lang="sv-SE" baseline="0" dirty="0" err="1" smtClean="0"/>
              <a:t>related</a:t>
            </a:r>
            <a:r>
              <a:rPr lang="sv-SE" baseline="0" dirty="0" smtClean="0"/>
              <a:t> to online social </a:t>
            </a:r>
            <a:r>
              <a:rPr lang="sv-SE" baseline="0" dirty="0" err="1" smtClean="0"/>
              <a:t>networks</a:t>
            </a:r>
            <a:r>
              <a:rPr lang="sv-SE" baseline="0" dirty="0" smtClean="0"/>
              <a:t>, </a:t>
            </a:r>
            <a:r>
              <a:rPr lang="sv-SE" baseline="0" dirty="0" err="1" smtClean="0"/>
              <a:t>big</a:t>
            </a:r>
            <a:r>
              <a:rPr lang="sv-SE" baseline="0" dirty="0" smtClean="0"/>
              <a:t> data and </a:t>
            </a:r>
            <a:r>
              <a:rPr lang="sv-SE" baseline="0" dirty="0" err="1" smtClean="0"/>
              <a:t>cloud</a:t>
            </a:r>
            <a:r>
              <a:rPr lang="sv-SE" baseline="0" dirty="0" smtClean="0"/>
              <a:t> </a:t>
            </a:r>
            <a:r>
              <a:rPr lang="sv-SE" baseline="0" dirty="0" err="1" smtClean="0"/>
              <a:t>computing</a:t>
            </a:r>
            <a:r>
              <a:rPr lang="sv-SE" baseline="0" dirty="0" smtClean="0"/>
              <a:t>.</a:t>
            </a:r>
            <a:endParaRPr lang="sv-SE" dirty="0"/>
          </a:p>
        </p:txBody>
      </p:sp>
      <p:sp>
        <p:nvSpPr>
          <p:cNvPr id="4" name="Slide Number Placeholder 3"/>
          <p:cNvSpPr>
            <a:spLocks noGrp="1"/>
          </p:cNvSpPr>
          <p:nvPr>
            <p:ph type="sldNum" sz="quarter" idx="10"/>
          </p:nvPr>
        </p:nvSpPr>
        <p:spPr/>
        <p:txBody>
          <a:bodyPr/>
          <a:lstStyle/>
          <a:p>
            <a:fld id="{B33D2654-7E8B-40E6-B8FF-2E05FF0005C9}" type="slidenum">
              <a:rPr lang="sv-SE" smtClean="0"/>
              <a:t>1</a:t>
            </a:fld>
            <a:endParaRPr lang="sv-SE"/>
          </a:p>
        </p:txBody>
      </p:sp>
    </p:spTree>
    <p:extLst>
      <p:ext uri="{BB962C8B-B14F-4D97-AF65-F5344CB8AC3E}">
        <p14:creationId xmlns:p14="http://schemas.microsoft.com/office/powerpoint/2010/main" val="373058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5988">
              <a:defRPr>
                <a:solidFill>
                  <a:schemeClr val="tx1"/>
                </a:solidFill>
                <a:latin typeface="Tahoma" panose="020B0604030504040204" pitchFamily="34" charset="0"/>
              </a:defRPr>
            </a:lvl1pPr>
            <a:lvl2pPr marL="742950" indent="-285750" defTabSz="915988">
              <a:defRPr>
                <a:solidFill>
                  <a:schemeClr val="tx1"/>
                </a:solidFill>
                <a:latin typeface="Tahoma" panose="020B0604030504040204" pitchFamily="34" charset="0"/>
              </a:defRPr>
            </a:lvl2pPr>
            <a:lvl3pPr marL="1143000" indent="-228600" defTabSz="915988">
              <a:defRPr>
                <a:solidFill>
                  <a:schemeClr val="tx1"/>
                </a:solidFill>
                <a:latin typeface="Tahoma" panose="020B0604030504040204" pitchFamily="34" charset="0"/>
              </a:defRPr>
            </a:lvl3pPr>
            <a:lvl4pPr marL="1600200" indent="-228600" defTabSz="915988">
              <a:defRPr>
                <a:solidFill>
                  <a:schemeClr val="tx1"/>
                </a:solidFill>
                <a:latin typeface="Tahoma" panose="020B0604030504040204" pitchFamily="34" charset="0"/>
              </a:defRPr>
            </a:lvl4pPr>
            <a:lvl5pPr marL="2057400" indent="-228600" defTabSz="915988">
              <a:defRPr>
                <a:solidFill>
                  <a:schemeClr val="tx1"/>
                </a:solidFill>
                <a:latin typeface="Tahoma" panose="020B0604030504040204" pitchFamily="34" charset="0"/>
              </a:defRPr>
            </a:lvl5pPr>
            <a:lvl6pPr marL="2514600" indent="-228600" defTabSz="915988" eaLnBrk="0" fontAlgn="base" hangingPunct="0">
              <a:spcBef>
                <a:spcPct val="0"/>
              </a:spcBef>
              <a:spcAft>
                <a:spcPct val="0"/>
              </a:spcAft>
              <a:defRPr>
                <a:solidFill>
                  <a:schemeClr val="tx1"/>
                </a:solidFill>
                <a:latin typeface="Tahoma" panose="020B0604030504040204" pitchFamily="34" charset="0"/>
              </a:defRPr>
            </a:lvl6pPr>
            <a:lvl7pPr marL="2971800" indent="-228600" defTabSz="915988" eaLnBrk="0" fontAlgn="base" hangingPunct="0">
              <a:spcBef>
                <a:spcPct val="0"/>
              </a:spcBef>
              <a:spcAft>
                <a:spcPct val="0"/>
              </a:spcAft>
              <a:defRPr>
                <a:solidFill>
                  <a:schemeClr val="tx1"/>
                </a:solidFill>
                <a:latin typeface="Tahoma" panose="020B0604030504040204" pitchFamily="34" charset="0"/>
              </a:defRPr>
            </a:lvl7pPr>
            <a:lvl8pPr marL="3429000" indent="-228600" defTabSz="915988" eaLnBrk="0" fontAlgn="base" hangingPunct="0">
              <a:spcBef>
                <a:spcPct val="0"/>
              </a:spcBef>
              <a:spcAft>
                <a:spcPct val="0"/>
              </a:spcAft>
              <a:defRPr>
                <a:solidFill>
                  <a:schemeClr val="tx1"/>
                </a:solidFill>
                <a:latin typeface="Tahoma" panose="020B0604030504040204" pitchFamily="34" charset="0"/>
              </a:defRPr>
            </a:lvl8pPr>
            <a:lvl9pPr marL="3886200" indent="-228600" defTabSz="915988" eaLnBrk="0" fontAlgn="base" hangingPunct="0">
              <a:spcBef>
                <a:spcPct val="0"/>
              </a:spcBef>
              <a:spcAft>
                <a:spcPct val="0"/>
              </a:spcAft>
              <a:defRPr>
                <a:solidFill>
                  <a:schemeClr val="tx1"/>
                </a:solidFill>
                <a:latin typeface="Tahoma" panose="020B0604030504040204" pitchFamily="34" charset="0"/>
              </a:defRPr>
            </a:lvl9pPr>
          </a:lstStyle>
          <a:p>
            <a:fld id="{FAB7AD36-8BE0-416B-80F7-31D416FB3CED}" type="slidenum">
              <a:rPr lang="sv-SE" altLang="de-DE" smtClean="0">
                <a:latin typeface="Times New Roman" panose="02020603050405020304" pitchFamily="18" charset="0"/>
              </a:rPr>
              <a:pPr/>
              <a:t>2</a:t>
            </a:fld>
            <a:endParaRPr lang="sv-SE" altLang="de-DE" smtClean="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en-US" sz="1200" kern="1200" dirty="0" smtClean="0">
                <a:solidFill>
                  <a:schemeClr val="tx1"/>
                </a:solidFill>
                <a:effectLst/>
                <a:latin typeface="+mn-lt"/>
                <a:ea typeface="+mn-ea"/>
                <a:cs typeface="+mn-cs"/>
              </a:rPr>
              <a:t>Online Social Network have much be discussed in terms of privacy.  In Online Social network, users often publish very sensitive information that may be accessible for a broader audience. In this case, it may be hard to control for what purposes these data are later used and what information can be derived.</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many third parties, information derived from a social network analysis is used for purposes that the individual concerned may not be aware of or agree to. </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instance it has already for a longer time been discussed that employers like to snoop on Facebook for job candidates. Also Universities, such as Oxford University have checked social network sites for analyzing whether their students behaved properly and to find and fine trouble makers. Law enforcement checks participants behave suspiciously on social network site. In the context of Pre-Policing, this may even impact individuals that fall into a suspicious profile, without that they have ever done anything wrong. For instance, an older male social network user that chats much with teenagers may be suspected to be a potential child molester. Also tax authorities, such as </a:t>
            </a:r>
            <a:r>
              <a:rPr lang="en-US" sz="1200" kern="1200" dirty="0" err="1" smtClean="0">
                <a:solidFill>
                  <a:schemeClr val="tx1"/>
                </a:solidFill>
                <a:effectLst/>
                <a:latin typeface="+mn-lt"/>
                <a:ea typeface="+mn-ea"/>
                <a:cs typeface="+mn-cs"/>
              </a:rPr>
              <a:t>Skatteverket</a:t>
            </a:r>
            <a:r>
              <a:rPr lang="en-US" sz="1200" kern="1200" dirty="0" smtClean="0">
                <a:solidFill>
                  <a:schemeClr val="tx1"/>
                </a:solidFill>
                <a:effectLst/>
                <a:latin typeface="+mn-lt"/>
                <a:ea typeface="+mn-ea"/>
                <a:cs typeface="+mn-cs"/>
              </a:rPr>
              <a:t> like to check online market places for suspicious buyer or seller behavior, e.g. if people often sell imported cars without paying proper taxes for such kind of business, or if online avatars are sold without taxation. Insurances have also used social networks to check for potential insurance fraud cases. For instance, a Canadian woman that was on long-term sick leave because she was suffering from depression, got an insurance cut for photos that she published on Facebook during her vacation that she took to recover from her depression.</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finally, also hackers and criminals use to analyze social network sites for deriving personal information that can be used for targeted hacking and phishing attacks.</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question is whether the use of information that is openly published by an individual may be used for such purposes by other actors?</a:t>
            </a:r>
            <a:endParaRPr lang="sv-SE" sz="1200" kern="1200" dirty="0" smtClean="0">
              <a:solidFill>
                <a:schemeClr val="tx1"/>
              </a:solidFill>
              <a:effectLst/>
              <a:latin typeface="+mn-lt"/>
              <a:ea typeface="+mn-ea"/>
              <a:cs typeface="+mn-cs"/>
            </a:endParaRPr>
          </a:p>
          <a:p>
            <a:pPr eaLnBrk="1" hangingPunct="1"/>
            <a:endParaRPr lang="en-US" altLang="de-DE" dirty="0" smtClean="0">
              <a:latin typeface="Arial" panose="020B0604020202020204" pitchFamily="34" charset="0"/>
            </a:endParaRPr>
          </a:p>
        </p:txBody>
      </p:sp>
    </p:spTree>
    <p:extLst>
      <p:ext uri="{BB962C8B-B14F-4D97-AF65-F5344CB8AC3E}">
        <p14:creationId xmlns:p14="http://schemas.microsoft.com/office/powerpoint/2010/main" val="201681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404813" y="696913"/>
            <a:ext cx="6188075" cy="3481387"/>
          </a:xfrm>
          <a:ln/>
        </p:spPr>
      </p:sp>
      <p:sp>
        <p:nvSpPr>
          <p:cNvPr id="51203"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One may argue that information that is openly published may also be freely used.</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the problem is that from the published data one could derive further data that is even more sensitive, without that the individual concerned will notice. These newly derived data can then processed without the awareness or consent of the individual concerned. As this type of data processing of newly derived data is </a:t>
            </a:r>
            <a:r>
              <a:rPr lang="en-US" sz="1200" kern="1200" dirty="0" err="1" smtClean="0">
                <a:solidFill>
                  <a:schemeClr val="tx1"/>
                </a:solidFill>
                <a:effectLst/>
                <a:latin typeface="+mn-lt"/>
                <a:ea typeface="+mn-ea"/>
                <a:cs typeface="+mn-cs"/>
              </a:rPr>
              <a:t>intransparent</a:t>
            </a:r>
            <a:r>
              <a:rPr lang="en-US" sz="1200" kern="1200" dirty="0" smtClean="0">
                <a:solidFill>
                  <a:schemeClr val="tx1"/>
                </a:solidFill>
                <a:effectLst/>
                <a:latin typeface="+mn-lt"/>
                <a:ea typeface="+mn-ea"/>
                <a:cs typeface="+mn-cs"/>
              </a:rPr>
              <a:t> and is not legitimized by a consent as a legal ground, it can be questioned whether this is legal.</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Recent Research results from colleagues from Stanford University can illustrate this problem further: </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have found out and published in an article that the use of Facebook likes can predict highly sensitive personal attributes including: sexual orientation, ethnicity, religious and political views, personality traits, intelligence, happiness, use of addictive substances, parental separation, age, and gender. </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means that characteristics, such as intelligence or personality traits, could be found out that even individual concerned may not be aware of.</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Imagine also that employers could for instance easily and secretly find out answers to questions that they would not be allowed to also during a job interview: for instance whether an applicant is pregnant, gay or lesbian.</a:t>
            </a:r>
            <a:endParaRPr lang="sv-SE" sz="1200" kern="1200" dirty="0" smtClean="0">
              <a:solidFill>
                <a:schemeClr val="tx1"/>
              </a:solidFill>
              <a:effectLst/>
              <a:latin typeface="+mn-lt"/>
              <a:ea typeface="+mn-ea"/>
              <a:cs typeface="+mn-cs"/>
            </a:endParaRPr>
          </a:p>
          <a:p>
            <a:endParaRPr lang="en-US" altLang="sv-SE" baseline="0" dirty="0" smtClean="0">
              <a:effectLst/>
            </a:endParaRPr>
          </a:p>
          <a:p>
            <a:endParaRPr lang="en-US" altLang="sv-SE" baseline="0" dirty="0" smtClean="0">
              <a:effectLst/>
            </a:endParaRPr>
          </a:p>
          <a:p>
            <a:endParaRPr lang="en-US" altLang="sv-SE" baseline="0" dirty="0" smtClean="0">
              <a:effectLst/>
            </a:endParaRPr>
          </a:p>
          <a:p>
            <a:endParaRPr lang="de-DE" altLang="sv-SE" dirty="0" smtClean="0"/>
          </a:p>
        </p:txBody>
      </p:sp>
      <p:sp>
        <p:nvSpPr>
          <p:cNvPr id="51204" name="Slide Number Placeholder 3"/>
          <p:cNvSpPr>
            <a:spLocks noGrp="1"/>
          </p:cNvSpPr>
          <p:nvPr>
            <p:ph type="sldNum" sz="quarter" idx="5"/>
          </p:nvPr>
        </p:nvSpPr>
        <p:spPr>
          <a:noFill/>
        </p:spPr>
        <p:txBody>
          <a:bodyPr/>
          <a:lstStyle>
            <a:lvl1pPr defTabSz="915988">
              <a:defRPr>
                <a:solidFill>
                  <a:schemeClr val="tx1"/>
                </a:solidFill>
                <a:latin typeface="Tahoma" panose="020B0604030504040204" pitchFamily="34" charset="0"/>
              </a:defRPr>
            </a:lvl1pPr>
            <a:lvl2pPr marL="742950" indent="-285750" defTabSz="915988">
              <a:defRPr>
                <a:solidFill>
                  <a:schemeClr val="tx1"/>
                </a:solidFill>
                <a:latin typeface="Tahoma" panose="020B0604030504040204" pitchFamily="34" charset="0"/>
              </a:defRPr>
            </a:lvl2pPr>
            <a:lvl3pPr marL="1143000" indent="-228600" defTabSz="915988">
              <a:defRPr>
                <a:solidFill>
                  <a:schemeClr val="tx1"/>
                </a:solidFill>
                <a:latin typeface="Tahoma" panose="020B0604030504040204" pitchFamily="34" charset="0"/>
              </a:defRPr>
            </a:lvl3pPr>
            <a:lvl4pPr marL="1600200" indent="-228600" defTabSz="915988">
              <a:defRPr>
                <a:solidFill>
                  <a:schemeClr val="tx1"/>
                </a:solidFill>
                <a:latin typeface="Tahoma" panose="020B0604030504040204" pitchFamily="34" charset="0"/>
              </a:defRPr>
            </a:lvl4pPr>
            <a:lvl5pPr marL="2057400" indent="-228600" defTabSz="915988">
              <a:defRPr>
                <a:solidFill>
                  <a:schemeClr val="tx1"/>
                </a:solidFill>
                <a:latin typeface="Tahoma" panose="020B0604030504040204" pitchFamily="34" charset="0"/>
              </a:defRPr>
            </a:lvl5pPr>
            <a:lvl6pPr marL="2514600" indent="-228600" defTabSz="915988" eaLnBrk="0" fontAlgn="base" hangingPunct="0">
              <a:spcBef>
                <a:spcPct val="0"/>
              </a:spcBef>
              <a:spcAft>
                <a:spcPct val="0"/>
              </a:spcAft>
              <a:defRPr>
                <a:solidFill>
                  <a:schemeClr val="tx1"/>
                </a:solidFill>
                <a:latin typeface="Tahoma" panose="020B0604030504040204" pitchFamily="34" charset="0"/>
              </a:defRPr>
            </a:lvl6pPr>
            <a:lvl7pPr marL="2971800" indent="-228600" defTabSz="915988" eaLnBrk="0" fontAlgn="base" hangingPunct="0">
              <a:spcBef>
                <a:spcPct val="0"/>
              </a:spcBef>
              <a:spcAft>
                <a:spcPct val="0"/>
              </a:spcAft>
              <a:defRPr>
                <a:solidFill>
                  <a:schemeClr val="tx1"/>
                </a:solidFill>
                <a:latin typeface="Tahoma" panose="020B0604030504040204" pitchFamily="34" charset="0"/>
              </a:defRPr>
            </a:lvl7pPr>
            <a:lvl8pPr marL="3429000" indent="-228600" defTabSz="915988" eaLnBrk="0" fontAlgn="base" hangingPunct="0">
              <a:spcBef>
                <a:spcPct val="0"/>
              </a:spcBef>
              <a:spcAft>
                <a:spcPct val="0"/>
              </a:spcAft>
              <a:defRPr>
                <a:solidFill>
                  <a:schemeClr val="tx1"/>
                </a:solidFill>
                <a:latin typeface="Tahoma" panose="020B0604030504040204" pitchFamily="34" charset="0"/>
              </a:defRPr>
            </a:lvl8pPr>
            <a:lvl9pPr marL="3886200" indent="-228600" defTabSz="915988" eaLnBrk="0" fontAlgn="base" hangingPunct="0">
              <a:spcBef>
                <a:spcPct val="0"/>
              </a:spcBef>
              <a:spcAft>
                <a:spcPct val="0"/>
              </a:spcAft>
              <a:defRPr>
                <a:solidFill>
                  <a:schemeClr val="tx1"/>
                </a:solidFill>
                <a:latin typeface="Tahoma" panose="020B0604030504040204" pitchFamily="34" charset="0"/>
              </a:defRPr>
            </a:lvl9pPr>
          </a:lstStyle>
          <a:p>
            <a:fld id="{8D94AE9A-CD88-480E-90CB-04B170E2BADA}" type="slidenum">
              <a:rPr lang="sv-SE" altLang="sv-SE" smtClean="0">
                <a:latin typeface="Times New Roman" panose="02020603050405020304" pitchFamily="18" charset="0"/>
              </a:rPr>
              <a:pPr/>
              <a:t>3</a:t>
            </a:fld>
            <a:endParaRPr lang="sv-SE" altLang="sv-SE" smtClean="0">
              <a:latin typeface="Times New Roman" panose="02020603050405020304" pitchFamily="18" charset="0"/>
            </a:endParaRPr>
          </a:p>
        </p:txBody>
      </p:sp>
    </p:spTree>
    <p:extLst>
      <p:ext uri="{BB962C8B-B14F-4D97-AF65-F5344CB8AC3E}">
        <p14:creationId xmlns:p14="http://schemas.microsoft.com/office/powerpoint/2010/main" val="110748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26988" y="746125"/>
            <a:ext cx="6615112" cy="3721100"/>
          </a:xfrm>
          <a:ln/>
        </p:spPr>
      </p:sp>
      <p:sp>
        <p:nvSpPr>
          <p:cNvPr id="55299"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Related are privacy problems caused by the Analysis of Big Data with the help of Artificial Intelligence.</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Art. 29 Working Party, which means Representatives of European Data Protection Commissioners, has pointed that Big Data poses several privacy risks:</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sheer scale of data collection, tracking, profiling &amp; detail of the data, from many different sources – makes it difficult to guarantee the privacy principles of purpose binding or data </a:t>
            </a:r>
            <a:r>
              <a:rPr lang="en-US" sz="1200" kern="1200" dirty="0" err="1" smtClean="0">
                <a:solidFill>
                  <a:schemeClr val="tx1"/>
                </a:solidFill>
                <a:effectLst/>
                <a:latin typeface="+mn-lt"/>
                <a:ea typeface="+mn-ea"/>
                <a:cs typeface="+mn-cs"/>
              </a:rPr>
              <a:t>minimisation</a:t>
            </a:r>
            <a:r>
              <a:rPr lang="en-US" sz="1200" kern="1200" dirty="0" smtClean="0">
                <a:solidFill>
                  <a:schemeClr val="tx1"/>
                </a:solidFill>
                <a:effectLst/>
                <a:latin typeface="+mn-lt"/>
                <a:ea typeface="+mn-ea"/>
                <a:cs typeface="+mn-cs"/>
              </a:rPr>
              <a:t>;   (*) Security of data is difficult to guarantee for such large data collections</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Big data analyses are often done in a for the data subject </a:t>
            </a:r>
            <a:r>
              <a:rPr lang="en-US" sz="1200" kern="1200" dirty="0" err="1" smtClean="0">
                <a:solidFill>
                  <a:schemeClr val="tx1"/>
                </a:solidFill>
                <a:effectLst/>
                <a:latin typeface="+mn-lt"/>
                <a:ea typeface="+mn-ea"/>
                <a:cs typeface="+mn-cs"/>
              </a:rPr>
              <a:t>intransparent</a:t>
            </a:r>
            <a:r>
              <a:rPr lang="en-US" sz="1200" kern="1200" dirty="0" smtClean="0">
                <a:solidFill>
                  <a:schemeClr val="tx1"/>
                </a:solidFill>
                <a:effectLst/>
                <a:latin typeface="+mn-lt"/>
                <a:ea typeface="+mn-ea"/>
                <a:cs typeface="+mn-cs"/>
              </a:rPr>
              <a:t> manner. (*) The results may lead to Inaccuracy, discrimination, exclusion &amp; economic imbalance</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Finally, big data leads to increased possibilities of government surveillance, which is a serious issue as the Snowden revelation showed</a:t>
            </a:r>
            <a:endParaRPr lang="sv-SE" sz="1200" kern="1200" dirty="0" smtClean="0">
              <a:solidFill>
                <a:schemeClr val="tx1"/>
              </a:solidFill>
              <a:effectLst/>
              <a:latin typeface="+mn-lt"/>
              <a:ea typeface="+mn-ea"/>
              <a:cs typeface="+mn-cs"/>
            </a:endParaRPr>
          </a:p>
        </p:txBody>
      </p:sp>
      <p:sp>
        <p:nvSpPr>
          <p:cNvPr id="55300" name="Slide Number Placeholder 3"/>
          <p:cNvSpPr>
            <a:spLocks noGrp="1"/>
          </p:cNvSpPr>
          <p:nvPr>
            <p:ph type="sldNum" sz="quarter" idx="5"/>
          </p:nvPr>
        </p:nvSpPr>
        <p:spPr>
          <a:noFill/>
        </p:spPr>
        <p:txBody>
          <a:bodyPr/>
          <a:lstStyle>
            <a:lvl1pPr defTabSz="915988">
              <a:defRPr>
                <a:solidFill>
                  <a:schemeClr val="tx1"/>
                </a:solidFill>
                <a:latin typeface="Tahoma" panose="020B0604030504040204" pitchFamily="34" charset="0"/>
              </a:defRPr>
            </a:lvl1pPr>
            <a:lvl2pPr marL="742950" indent="-285750" defTabSz="915988">
              <a:defRPr>
                <a:solidFill>
                  <a:schemeClr val="tx1"/>
                </a:solidFill>
                <a:latin typeface="Tahoma" panose="020B0604030504040204" pitchFamily="34" charset="0"/>
              </a:defRPr>
            </a:lvl2pPr>
            <a:lvl3pPr marL="1143000" indent="-228600" defTabSz="915988">
              <a:defRPr>
                <a:solidFill>
                  <a:schemeClr val="tx1"/>
                </a:solidFill>
                <a:latin typeface="Tahoma" panose="020B0604030504040204" pitchFamily="34" charset="0"/>
              </a:defRPr>
            </a:lvl3pPr>
            <a:lvl4pPr marL="1600200" indent="-228600" defTabSz="915988">
              <a:defRPr>
                <a:solidFill>
                  <a:schemeClr val="tx1"/>
                </a:solidFill>
                <a:latin typeface="Tahoma" panose="020B0604030504040204" pitchFamily="34" charset="0"/>
              </a:defRPr>
            </a:lvl4pPr>
            <a:lvl5pPr marL="2057400" indent="-228600" defTabSz="915988">
              <a:defRPr>
                <a:solidFill>
                  <a:schemeClr val="tx1"/>
                </a:solidFill>
                <a:latin typeface="Tahoma" panose="020B0604030504040204" pitchFamily="34" charset="0"/>
              </a:defRPr>
            </a:lvl5pPr>
            <a:lvl6pPr marL="2514600" indent="-228600" defTabSz="915988" eaLnBrk="0" fontAlgn="base" hangingPunct="0">
              <a:spcBef>
                <a:spcPct val="0"/>
              </a:spcBef>
              <a:spcAft>
                <a:spcPct val="0"/>
              </a:spcAft>
              <a:defRPr>
                <a:solidFill>
                  <a:schemeClr val="tx1"/>
                </a:solidFill>
                <a:latin typeface="Tahoma" panose="020B0604030504040204" pitchFamily="34" charset="0"/>
              </a:defRPr>
            </a:lvl6pPr>
            <a:lvl7pPr marL="2971800" indent="-228600" defTabSz="915988" eaLnBrk="0" fontAlgn="base" hangingPunct="0">
              <a:spcBef>
                <a:spcPct val="0"/>
              </a:spcBef>
              <a:spcAft>
                <a:spcPct val="0"/>
              </a:spcAft>
              <a:defRPr>
                <a:solidFill>
                  <a:schemeClr val="tx1"/>
                </a:solidFill>
                <a:latin typeface="Tahoma" panose="020B0604030504040204" pitchFamily="34" charset="0"/>
              </a:defRPr>
            </a:lvl7pPr>
            <a:lvl8pPr marL="3429000" indent="-228600" defTabSz="915988" eaLnBrk="0" fontAlgn="base" hangingPunct="0">
              <a:spcBef>
                <a:spcPct val="0"/>
              </a:spcBef>
              <a:spcAft>
                <a:spcPct val="0"/>
              </a:spcAft>
              <a:defRPr>
                <a:solidFill>
                  <a:schemeClr val="tx1"/>
                </a:solidFill>
                <a:latin typeface="Tahoma" panose="020B0604030504040204" pitchFamily="34" charset="0"/>
              </a:defRPr>
            </a:lvl8pPr>
            <a:lvl9pPr marL="3886200" indent="-228600" defTabSz="915988" eaLnBrk="0" fontAlgn="base" hangingPunct="0">
              <a:spcBef>
                <a:spcPct val="0"/>
              </a:spcBef>
              <a:spcAft>
                <a:spcPct val="0"/>
              </a:spcAft>
              <a:defRPr>
                <a:solidFill>
                  <a:schemeClr val="tx1"/>
                </a:solidFill>
                <a:latin typeface="Tahoma" panose="020B0604030504040204" pitchFamily="34" charset="0"/>
              </a:defRPr>
            </a:lvl9pPr>
          </a:lstStyle>
          <a:p>
            <a:fld id="{4D509016-974B-4EC6-916D-7A702F8DA04A}" type="slidenum">
              <a:rPr lang="en-US" altLang="de-DE" smtClean="0">
                <a:latin typeface="Arial" panose="020B0604020202020204" pitchFamily="34" charset="0"/>
              </a:rPr>
              <a:pPr/>
              <a:t>4</a:t>
            </a:fld>
            <a:endParaRPr lang="en-US" altLang="de-DE" smtClean="0">
              <a:latin typeface="Arial" panose="020B0604020202020204" pitchFamily="34" charset="0"/>
            </a:endParaRPr>
          </a:p>
        </p:txBody>
      </p:sp>
    </p:spTree>
    <p:extLst>
      <p:ext uri="{BB962C8B-B14F-4D97-AF65-F5344CB8AC3E}">
        <p14:creationId xmlns:p14="http://schemas.microsoft.com/office/powerpoint/2010/main" val="316201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The GDPR puts a stronger emphasis on fair and transparent data processing. However, there are many examples for discrimination of users by big data analyses </a:t>
            </a:r>
            <a:r>
              <a:rPr lang="en-US" sz="1200" kern="1200" dirty="0" err="1" smtClean="0">
                <a:solidFill>
                  <a:schemeClr val="tx1"/>
                </a:solidFill>
                <a:effectLst/>
                <a:latin typeface="+mn-lt"/>
                <a:ea typeface="+mn-ea"/>
                <a:cs typeface="+mn-cs"/>
              </a:rPr>
              <a:t>with”intelligent</a:t>
            </a:r>
            <a:r>
              <a:rPr lang="en-US" sz="1200" kern="1200" dirty="0" smtClean="0">
                <a:solidFill>
                  <a:schemeClr val="tx1"/>
                </a:solidFill>
                <a:effectLst/>
                <a:latin typeface="+mn-lt"/>
                <a:ea typeface="+mn-ea"/>
                <a:cs typeface="+mn-cs"/>
              </a:rPr>
              <a:t>” machine learning.</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case has been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and described by the American privacy professor Latanya Sweeney. She detected that Google Ads offering to check a person’s arrest record would be displayed with a greater likelihood if someone googles for a person with a typical ”Afro-American” first name, such as Ebony or Latanya than for persons with typical names for white Americans, such as Jill or Jane for example. These ads appear independently whether the related persons have committed any crimes or not. However, someone looking for a person and seeing such an ad may get a totally wrong negative impression from that person.</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was unclear whether this discriminating bias was programmed in Google algorithms or whether it was rather a result of the </a:t>
            </a:r>
            <a:r>
              <a:rPr lang="en-US" sz="1200" kern="1200" dirty="0" err="1" smtClean="0">
                <a:solidFill>
                  <a:schemeClr val="tx1"/>
                </a:solidFill>
                <a:effectLst/>
                <a:latin typeface="+mn-lt"/>
                <a:ea typeface="+mn-ea"/>
                <a:cs typeface="+mn-cs"/>
              </a:rPr>
              <a:t>prejedicious</a:t>
            </a:r>
            <a:r>
              <a:rPr lang="en-US" sz="1200" kern="1200" dirty="0" smtClean="0">
                <a:solidFill>
                  <a:schemeClr val="tx1"/>
                </a:solidFill>
                <a:effectLst/>
                <a:latin typeface="+mn-lt"/>
                <a:ea typeface="+mn-ea"/>
                <a:cs typeface="+mn-cs"/>
              </a:rPr>
              <a:t> behaviors of the Google users that were used as an input for training the algorithms. It can be assumed that rather the latter is the case, which means that the input data is already biased. This example shows how discrimination in the offline world is now being transferred to the online world by artificial intelligence. </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in addition to algorithmic transparency also ethical data management is important.</a:t>
            </a:r>
            <a:endParaRPr lang="sv-SE" sz="1200" kern="1200" dirty="0">
              <a:solidFill>
                <a:schemeClr val="tx1"/>
              </a:solidFill>
              <a:effectLst/>
              <a:latin typeface="+mn-lt"/>
              <a:ea typeface="+mn-ea"/>
              <a:cs typeface="+mn-cs"/>
            </a:endParaRPr>
          </a:p>
        </p:txBody>
      </p:sp>
      <p:sp>
        <p:nvSpPr>
          <p:cNvPr id="57348" name="Slide Number Placeholder 3"/>
          <p:cNvSpPr>
            <a:spLocks noGrp="1"/>
          </p:cNvSpPr>
          <p:nvPr>
            <p:ph type="sldNum" sz="quarter" idx="5"/>
          </p:nvPr>
        </p:nvSpPr>
        <p:spPr>
          <a:noFill/>
        </p:spPr>
        <p:txBody>
          <a:bodyPr/>
          <a:lstStyle>
            <a:lvl1pPr defTabSz="915988">
              <a:defRPr>
                <a:solidFill>
                  <a:schemeClr val="tx1"/>
                </a:solidFill>
                <a:latin typeface="Tahoma" panose="020B0604030504040204" pitchFamily="34" charset="0"/>
              </a:defRPr>
            </a:lvl1pPr>
            <a:lvl2pPr marL="742950" indent="-285750" defTabSz="915988">
              <a:defRPr>
                <a:solidFill>
                  <a:schemeClr val="tx1"/>
                </a:solidFill>
                <a:latin typeface="Tahoma" panose="020B0604030504040204" pitchFamily="34" charset="0"/>
              </a:defRPr>
            </a:lvl2pPr>
            <a:lvl3pPr marL="1143000" indent="-228600" defTabSz="915988">
              <a:defRPr>
                <a:solidFill>
                  <a:schemeClr val="tx1"/>
                </a:solidFill>
                <a:latin typeface="Tahoma" panose="020B0604030504040204" pitchFamily="34" charset="0"/>
              </a:defRPr>
            </a:lvl3pPr>
            <a:lvl4pPr marL="1600200" indent="-228600" defTabSz="915988">
              <a:defRPr>
                <a:solidFill>
                  <a:schemeClr val="tx1"/>
                </a:solidFill>
                <a:latin typeface="Tahoma" panose="020B0604030504040204" pitchFamily="34" charset="0"/>
              </a:defRPr>
            </a:lvl4pPr>
            <a:lvl5pPr marL="2057400" indent="-228600" defTabSz="915988">
              <a:defRPr>
                <a:solidFill>
                  <a:schemeClr val="tx1"/>
                </a:solidFill>
                <a:latin typeface="Tahoma" panose="020B0604030504040204" pitchFamily="34" charset="0"/>
              </a:defRPr>
            </a:lvl5pPr>
            <a:lvl6pPr marL="2514600" indent="-228600" defTabSz="915988" eaLnBrk="0" fontAlgn="base" hangingPunct="0">
              <a:spcBef>
                <a:spcPct val="0"/>
              </a:spcBef>
              <a:spcAft>
                <a:spcPct val="0"/>
              </a:spcAft>
              <a:defRPr>
                <a:solidFill>
                  <a:schemeClr val="tx1"/>
                </a:solidFill>
                <a:latin typeface="Tahoma" panose="020B0604030504040204" pitchFamily="34" charset="0"/>
              </a:defRPr>
            </a:lvl6pPr>
            <a:lvl7pPr marL="2971800" indent="-228600" defTabSz="915988" eaLnBrk="0" fontAlgn="base" hangingPunct="0">
              <a:spcBef>
                <a:spcPct val="0"/>
              </a:spcBef>
              <a:spcAft>
                <a:spcPct val="0"/>
              </a:spcAft>
              <a:defRPr>
                <a:solidFill>
                  <a:schemeClr val="tx1"/>
                </a:solidFill>
                <a:latin typeface="Tahoma" panose="020B0604030504040204" pitchFamily="34" charset="0"/>
              </a:defRPr>
            </a:lvl7pPr>
            <a:lvl8pPr marL="3429000" indent="-228600" defTabSz="915988" eaLnBrk="0" fontAlgn="base" hangingPunct="0">
              <a:spcBef>
                <a:spcPct val="0"/>
              </a:spcBef>
              <a:spcAft>
                <a:spcPct val="0"/>
              </a:spcAft>
              <a:defRPr>
                <a:solidFill>
                  <a:schemeClr val="tx1"/>
                </a:solidFill>
                <a:latin typeface="Tahoma" panose="020B0604030504040204" pitchFamily="34" charset="0"/>
              </a:defRPr>
            </a:lvl8pPr>
            <a:lvl9pPr marL="3886200" indent="-228600" defTabSz="915988" eaLnBrk="0" fontAlgn="base" hangingPunct="0">
              <a:spcBef>
                <a:spcPct val="0"/>
              </a:spcBef>
              <a:spcAft>
                <a:spcPct val="0"/>
              </a:spcAft>
              <a:defRPr>
                <a:solidFill>
                  <a:schemeClr val="tx1"/>
                </a:solidFill>
                <a:latin typeface="Tahoma" panose="020B0604030504040204" pitchFamily="34" charset="0"/>
              </a:defRPr>
            </a:lvl9pPr>
          </a:lstStyle>
          <a:p>
            <a:fld id="{DEBD3991-45C6-4AE5-B046-91921ED55316}" type="slidenum">
              <a:rPr lang="sv-SE" altLang="sv-SE" smtClean="0">
                <a:latin typeface="Times New Roman" panose="02020603050405020304" pitchFamily="18" charset="0"/>
              </a:rPr>
              <a:pPr/>
              <a:t>5</a:t>
            </a:fld>
            <a:endParaRPr lang="sv-SE" altLang="sv-SE" smtClean="0">
              <a:latin typeface="Times New Roman" panose="02020603050405020304" pitchFamily="18" charset="0"/>
            </a:endParaRPr>
          </a:p>
        </p:txBody>
      </p:sp>
    </p:spTree>
    <p:extLst>
      <p:ext uri="{BB962C8B-B14F-4D97-AF65-F5344CB8AC3E}">
        <p14:creationId xmlns:p14="http://schemas.microsoft.com/office/powerpoint/2010/main" val="313360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similar examples for gender discrimination. For instance, Google’s online advertising system, showed an ad for high-income jobs to men much more often than it showed the ad to women, as a study by Carnegie Mellon University recently showed.</a:t>
            </a:r>
            <a:endParaRPr lang="sv-SE"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B33D2654-7E8B-40E6-B8FF-2E05FF0005C9}" type="slidenum">
              <a:rPr lang="sv-SE" smtClean="0"/>
              <a:t>6</a:t>
            </a:fld>
            <a:endParaRPr lang="sv-SE"/>
          </a:p>
        </p:txBody>
      </p:sp>
    </p:spTree>
    <p:extLst>
      <p:ext uri="{BB962C8B-B14F-4D97-AF65-F5344CB8AC3E}">
        <p14:creationId xmlns:p14="http://schemas.microsoft.com/office/powerpoint/2010/main" val="151862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Also price discrimination on the Internet has become a serious problem that is addressed by </a:t>
            </a:r>
            <a:r>
              <a:rPr lang="en-US" sz="1200" kern="1200" dirty="0" err="1" smtClean="0">
                <a:solidFill>
                  <a:schemeClr val="tx1"/>
                </a:solidFill>
                <a:effectLst/>
                <a:latin typeface="+mn-lt"/>
                <a:ea typeface="+mn-ea"/>
                <a:cs typeface="+mn-cs"/>
              </a:rPr>
              <a:t>Konsumentverket</a:t>
            </a:r>
            <a:r>
              <a:rPr lang="en-US" sz="1200" kern="1200" dirty="0" smtClean="0">
                <a:solidFill>
                  <a:schemeClr val="tx1"/>
                </a:solidFill>
                <a:effectLst/>
                <a:latin typeface="+mn-lt"/>
                <a:ea typeface="+mn-ea"/>
                <a:cs typeface="+mn-cs"/>
              </a:rPr>
              <a:t> in Sweden. It has for example been reported that with some online services Mac users get more pricy offers top-listed than Windows PC users.</a:t>
            </a:r>
            <a:endParaRPr lang="sv-SE" sz="1200" kern="1200" dirty="0" smtClean="0">
              <a:solidFill>
                <a:schemeClr val="tx1"/>
              </a:solidFill>
              <a:effectLst/>
              <a:latin typeface="+mn-lt"/>
              <a:ea typeface="+mn-ea"/>
              <a:cs typeface="+mn-cs"/>
            </a:endParaRPr>
          </a:p>
        </p:txBody>
      </p:sp>
      <p:sp>
        <p:nvSpPr>
          <p:cNvPr id="60420" name="Slide Number Placeholder 3"/>
          <p:cNvSpPr>
            <a:spLocks noGrp="1"/>
          </p:cNvSpPr>
          <p:nvPr>
            <p:ph type="sldNum" sz="quarter" idx="5"/>
          </p:nvPr>
        </p:nvSpPr>
        <p:spPr>
          <a:noFill/>
        </p:spPr>
        <p:txBody>
          <a:bodyPr/>
          <a:lstStyle>
            <a:lvl1pPr defTabSz="915988">
              <a:defRPr>
                <a:solidFill>
                  <a:schemeClr val="tx1"/>
                </a:solidFill>
                <a:latin typeface="Tahoma" panose="020B0604030504040204" pitchFamily="34" charset="0"/>
              </a:defRPr>
            </a:lvl1pPr>
            <a:lvl2pPr marL="742950" indent="-285750" defTabSz="915988">
              <a:defRPr>
                <a:solidFill>
                  <a:schemeClr val="tx1"/>
                </a:solidFill>
                <a:latin typeface="Tahoma" panose="020B0604030504040204" pitchFamily="34" charset="0"/>
              </a:defRPr>
            </a:lvl2pPr>
            <a:lvl3pPr marL="1143000" indent="-228600" defTabSz="915988">
              <a:defRPr>
                <a:solidFill>
                  <a:schemeClr val="tx1"/>
                </a:solidFill>
                <a:latin typeface="Tahoma" panose="020B0604030504040204" pitchFamily="34" charset="0"/>
              </a:defRPr>
            </a:lvl3pPr>
            <a:lvl4pPr marL="1600200" indent="-228600" defTabSz="915988">
              <a:defRPr>
                <a:solidFill>
                  <a:schemeClr val="tx1"/>
                </a:solidFill>
                <a:latin typeface="Tahoma" panose="020B0604030504040204" pitchFamily="34" charset="0"/>
              </a:defRPr>
            </a:lvl4pPr>
            <a:lvl5pPr marL="2057400" indent="-228600" defTabSz="915988">
              <a:defRPr>
                <a:solidFill>
                  <a:schemeClr val="tx1"/>
                </a:solidFill>
                <a:latin typeface="Tahoma" panose="020B0604030504040204" pitchFamily="34" charset="0"/>
              </a:defRPr>
            </a:lvl5pPr>
            <a:lvl6pPr marL="2514600" indent="-228600" defTabSz="915988" eaLnBrk="0" fontAlgn="base" hangingPunct="0">
              <a:spcBef>
                <a:spcPct val="0"/>
              </a:spcBef>
              <a:spcAft>
                <a:spcPct val="0"/>
              </a:spcAft>
              <a:defRPr>
                <a:solidFill>
                  <a:schemeClr val="tx1"/>
                </a:solidFill>
                <a:latin typeface="Tahoma" panose="020B0604030504040204" pitchFamily="34" charset="0"/>
              </a:defRPr>
            </a:lvl6pPr>
            <a:lvl7pPr marL="2971800" indent="-228600" defTabSz="915988" eaLnBrk="0" fontAlgn="base" hangingPunct="0">
              <a:spcBef>
                <a:spcPct val="0"/>
              </a:spcBef>
              <a:spcAft>
                <a:spcPct val="0"/>
              </a:spcAft>
              <a:defRPr>
                <a:solidFill>
                  <a:schemeClr val="tx1"/>
                </a:solidFill>
                <a:latin typeface="Tahoma" panose="020B0604030504040204" pitchFamily="34" charset="0"/>
              </a:defRPr>
            </a:lvl7pPr>
            <a:lvl8pPr marL="3429000" indent="-228600" defTabSz="915988" eaLnBrk="0" fontAlgn="base" hangingPunct="0">
              <a:spcBef>
                <a:spcPct val="0"/>
              </a:spcBef>
              <a:spcAft>
                <a:spcPct val="0"/>
              </a:spcAft>
              <a:defRPr>
                <a:solidFill>
                  <a:schemeClr val="tx1"/>
                </a:solidFill>
                <a:latin typeface="Tahoma" panose="020B0604030504040204" pitchFamily="34" charset="0"/>
              </a:defRPr>
            </a:lvl8pPr>
            <a:lvl9pPr marL="3886200" indent="-228600" defTabSz="915988" eaLnBrk="0" fontAlgn="base" hangingPunct="0">
              <a:spcBef>
                <a:spcPct val="0"/>
              </a:spcBef>
              <a:spcAft>
                <a:spcPct val="0"/>
              </a:spcAft>
              <a:defRPr>
                <a:solidFill>
                  <a:schemeClr val="tx1"/>
                </a:solidFill>
                <a:latin typeface="Tahoma" panose="020B0604030504040204" pitchFamily="34" charset="0"/>
              </a:defRPr>
            </a:lvl9pPr>
          </a:lstStyle>
          <a:p>
            <a:fld id="{AD2ECA8C-DF02-4F82-BB17-4D904E15EF99}" type="slidenum">
              <a:rPr lang="sv-SE" altLang="sv-SE" smtClean="0">
                <a:latin typeface="Times New Roman" panose="02020603050405020304" pitchFamily="18" charset="0"/>
              </a:rPr>
              <a:pPr/>
              <a:t>7</a:t>
            </a:fld>
            <a:endParaRPr lang="sv-SE" altLang="sv-SE" smtClean="0">
              <a:latin typeface="Times New Roman" panose="02020603050405020304" pitchFamily="18" charset="0"/>
            </a:endParaRPr>
          </a:p>
        </p:txBody>
      </p:sp>
    </p:spTree>
    <p:extLst>
      <p:ext uri="{BB962C8B-B14F-4D97-AF65-F5344CB8AC3E}">
        <p14:creationId xmlns:p14="http://schemas.microsoft.com/office/powerpoint/2010/main" val="141949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Predictive Policing, or Pre-Policing, is another approach used by the police in the United States but also in European countries to predict potential crimes by big data analyses. User profiling in the context of pre-policing may however easily lead to discrimination. For instance the neighborhood is often taken as one of the indication for potential criminality – however, neighborhood may also correlate with predominant ethical groups living in this area.</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3D2654-7E8B-40E6-B8FF-2E05FF0005C9}" type="slidenum">
              <a:rPr lang="sv-SE" smtClean="0"/>
              <a:t>8</a:t>
            </a:fld>
            <a:endParaRPr lang="sv-SE"/>
          </a:p>
        </p:txBody>
      </p:sp>
    </p:spTree>
    <p:extLst>
      <p:ext uri="{BB962C8B-B14F-4D97-AF65-F5344CB8AC3E}">
        <p14:creationId xmlns:p14="http://schemas.microsoft.com/office/powerpoint/2010/main" val="328459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Finally, it is important to discuss also privacy issues related to cloud computing. Many users easily use services such as Google Docs, Google forms or Dropbox without having in mind or being aware of the fact that a cloud service is used, potentially with several further data processors involved as part of a cloud chain. </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instance, as shown in the figure on the left side, a user may use a CRM Sales System as a Software as a Service, which in turn uses a Business Intelligence Database as a Platform as a Service, which then uses Storage Computation and Backup Computation as Infrastructure as a </a:t>
            </a:r>
            <a:r>
              <a:rPr lang="en-US" sz="1200" kern="1200" smtClean="0">
                <a:solidFill>
                  <a:schemeClr val="tx1"/>
                </a:solidFill>
                <a:effectLst/>
                <a:latin typeface="+mn-lt"/>
                <a:ea typeface="+mn-ea"/>
                <a:cs typeface="+mn-cs"/>
              </a:rPr>
              <a:t>Service.</a:t>
            </a:r>
          </a:p>
          <a:p>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the Art. 29 Working Party representing the European Data Protection Commissioners pointed out, there is a lack of Transparency in regard to Cloud Service’s operations, in regard to</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Chain with multiple processors &amp; subcontractors involved</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Different geographic locations within the Europe</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Transfer to 3rd countries outside the Europe  - which may have jurisdictions with a lower level of legal privacy protection than in Europe)</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and finally in regard to how easily the involved cloud service agree to disclosure requests by law enforcement – especially in context of the Snowden revelations, some cloud provider were criticized because they did not question the legitimacy of disclosure requests by the NSA and instead freely provided access.</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Moreover, the Art. 29 WP also criticized that there a lack of tools provided for exercising data subjects’ rights to correct, delete data or to object to data processing.</a:t>
            </a:r>
          </a:p>
          <a:p>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following lectures,</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e will discuss how far the GDPR and the </a:t>
            </a:r>
            <a:r>
              <a:rPr lang="en-US" sz="1200" kern="1200" dirty="0" err="1" smtClean="0">
                <a:solidFill>
                  <a:schemeClr val="tx1"/>
                </a:solidFill>
                <a:effectLst/>
                <a:latin typeface="+mn-lt"/>
                <a:ea typeface="+mn-ea"/>
                <a:cs typeface="+mn-cs"/>
              </a:rPr>
              <a:t>ePrivacy</a:t>
            </a:r>
            <a:r>
              <a:rPr lang="en-US" sz="1200" kern="1200" dirty="0" smtClean="0">
                <a:solidFill>
                  <a:schemeClr val="tx1"/>
                </a:solidFill>
                <a:effectLst/>
                <a:latin typeface="+mn-lt"/>
                <a:ea typeface="+mn-ea"/>
                <a:cs typeface="+mn-cs"/>
              </a:rPr>
              <a:t> Regulation will address such issues. We will also discuss in the end what privacy issues are not sufficiently addressed by the GDPR and will still remain as challenges to be addressed in future.</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63492" name="Slide Number Placeholder 3"/>
          <p:cNvSpPr>
            <a:spLocks noGrp="1"/>
          </p:cNvSpPr>
          <p:nvPr>
            <p:ph type="sldNum" sz="quarter" idx="5"/>
          </p:nvPr>
        </p:nvSpPr>
        <p:spPr>
          <a:noFill/>
        </p:spPr>
        <p:txBody>
          <a:bodyPr/>
          <a:lstStyle>
            <a:lvl1pPr defTabSz="915988">
              <a:defRPr>
                <a:solidFill>
                  <a:schemeClr val="tx1"/>
                </a:solidFill>
                <a:latin typeface="Tahoma" panose="020B0604030504040204" pitchFamily="34" charset="0"/>
              </a:defRPr>
            </a:lvl1pPr>
            <a:lvl2pPr marL="742950" indent="-285750" defTabSz="915988">
              <a:defRPr>
                <a:solidFill>
                  <a:schemeClr val="tx1"/>
                </a:solidFill>
                <a:latin typeface="Tahoma" panose="020B0604030504040204" pitchFamily="34" charset="0"/>
              </a:defRPr>
            </a:lvl2pPr>
            <a:lvl3pPr marL="1143000" indent="-228600" defTabSz="915988">
              <a:defRPr>
                <a:solidFill>
                  <a:schemeClr val="tx1"/>
                </a:solidFill>
                <a:latin typeface="Tahoma" panose="020B0604030504040204" pitchFamily="34" charset="0"/>
              </a:defRPr>
            </a:lvl3pPr>
            <a:lvl4pPr marL="1600200" indent="-228600" defTabSz="915988">
              <a:defRPr>
                <a:solidFill>
                  <a:schemeClr val="tx1"/>
                </a:solidFill>
                <a:latin typeface="Tahoma" panose="020B0604030504040204" pitchFamily="34" charset="0"/>
              </a:defRPr>
            </a:lvl4pPr>
            <a:lvl5pPr marL="2057400" indent="-228600" defTabSz="915988">
              <a:defRPr>
                <a:solidFill>
                  <a:schemeClr val="tx1"/>
                </a:solidFill>
                <a:latin typeface="Tahoma" panose="020B0604030504040204" pitchFamily="34" charset="0"/>
              </a:defRPr>
            </a:lvl5pPr>
            <a:lvl6pPr marL="2514600" indent="-228600" defTabSz="915988" eaLnBrk="0" fontAlgn="base" hangingPunct="0">
              <a:spcBef>
                <a:spcPct val="0"/>
              </a:spcBef>
              <a:spcAft>
                <a:spcPct val="0"/>
              </a:spcAft>
              <a:defRPr>
                <a:solidFill>
                  <a:schemeClr val="tx1"/>
                </a:solidFill>
                <a:latin typeface="Tahoma" panose="020B0604030504040204" pitchFamily="34" charset="0"/>
              </a:defRPr>
            </a:lvl6pPr>
            <a:lvl7pPr marL="2971800" indent="-228600" defTabSz="915988" eaLnBrk="0" fontAlgn="base" hangingPunct="0">
              <a:spcBef>
                <a:spcPct val="0"/>
              </a:spcBef>
              <a:spcAft>
                <a:spcPct val="0"/>
              </a:spcAft>
              <a:defRPr>
                <a:solidFill>
                  <a:schemeClr val="tx1"/>
                </a:solidFill>
                <a:latin typeface="Tahoma" panose="020B0604030504040204" pitchFamily="34" charset="0"/>
              </a:defRPr>
            </a:lvl7pPr>
            <a:lvl8pPr marL="3429000" indent="-228600" defTabSz="915988" eaLnBrk="0" fontAlgn="base" hangingPunct="0">
              <a:spcBef>
                <a:spcPct val="0"/>
              </a:spcBef>
              <a:spcAft>
                <a:spcPct val="0"/>
              </a:spcAft>
              <a:defRPr>
                <a:solidFill>
                  <a:schemeClr val="tx1"/>
                </a:solidFill>
                <a:latin typeface="Tahoma" panose="020B0604030504040204" pitchFamily="34" charset="0"/>
              </a:defRPr>
            </a:lvl8pPr>
            <a:lvl9pPr marL="3886200" indent="-228600" defTabSz="915988" eaLnBrk="0" fontAlgn="base" hangingPunct="0">
              <a:spcBef>
                <a:spcPct val="0"/>
              </a:spcBef>
              <a:spcAft>
                <a:spcPct val="0"/>
              </a:spcAft>
              <a:defRPr>
                <a:solidFill>
                  <a:schemeClr val="tx1"/>
                </a:solidFill>
                <a:latin typeface="Tahoma" panose="020B0604030504040204" pitchFamily="34" charset="0"/>
              </a:defRPr>
            </a:lvl9pPr>
          </a:lstStyle>
          <a:p>
            <a:fld id="{FC8447E3-5638-4443-B5DF-D0C62F15B9B2}" type="slidenum">
              <a:rPr lang="sv-SE" altLang="sv-SE" smtClean="0">
                <a:latin typeface="Times New Roman" panose="02020603050405020304" pitchFamily="18" charset="0"/>
              </a:rPr>
              <a:pPr/>
              <a:t>9</a:t>
            </a:fld>
            <a:endParaRPr lang="sv-SE" altLang="sv-SE" smtClean="0">
              <a:latin typeface="Times New Roman" panose="02020603050405020304" pitchFamily="18" charset="0"/>
            </a:endParaRPr>
          </a:p>
        </p:txBody>
      </p:sp>
    </p:spTree>
    <p:extLst>
      <p:ext uri="{BB962C8B-B14F-4D97-AF65-F5344CB8AC3E}">
        <p14:creationId xmlns:p14="http://schemas.microsoft.com/office/powerpoint/2010/main" val="2921601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5292" y="697043"/>
            <a:ext cx="10363200" cy="625127"/>
          </a:xfrm>
        </p:spPr>
        <p:txBody>
          <a:bodyPr anchor="t"/>
          <a:lstStyle>
            <a:lvl1pPr algn="ctr">
              <a:defRPr kern="2000" spc="-150"/>
            </a:lvl1pPr>
          </a:lstStyle>
          <a:p>
            <a:r>
              <a:rPr lang="en-US" dirty="0" smtClean="0"/>
              <a:t>add title</a:t>
            </a:r>
            <a:endParaRPr lang="en-US" dirty="0"/>
          </a:p>
        </p:txBody>
      </p:sp>
      <p:sp>
        <p:nvSpPr>
          <p:cNvPr id="3" name="Subtitle 2"/>
          <p:cNvSpPr>
            <a:spLocks noGrp="1"/>
          </p:cNvSpPr>
          <p:nvPr>
            <p:ph type="subTitle" idx="1" hasCustomPrompt="1"/>
          </p:nvPr>
        </p:nvSpPr>
        <p:spPr>
          <a:xfrm>
            <a:off x="945292" y="1402489"/>
            <a:ext cx="10363200" cy="438665"/>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add module name</a:t>
            </a:r>
            <a:endParaRPr lang="en-US" dirty="0"/>
          </a:p>
        </p:txBody>
      </p:sp>
      <p:sp>
        <p:nvSpPr>
          <p:cNvPr id="9" name="Text Placeholder 8"/>
          <p:cNvSpPr>
            <a:spLocks noGrp="1"/>
          </p:cNvSpPr>
          <p:nvPr>
            <p:ph type="body" sz="quarter" idx="10" hasCustomPrompt="1"/>
          </p:nvPr>
        </p:nvSpPr>
        <p:spPr>
          <a:xfrm>
            <a:off x="945292" y="5356319"/>
            <a:ext cx="10363200" cy="450850"/>
          </a:xfrm>
        </p:spPr>
        <p:txBody>
          <a:bodyPr/>
          <a:lstStyle>
            <a:lvl1pPr marL="0" indent="0" algn="ctr">
              <a:buNone/>
              <a:defRPr>
                <a:solidFill>
                  <a:schemeClr val="tx1"/>
                </a:solidFill>
              </a:defRPr>
            </a:lvl1pPr>
          </a:lstStyle>
          <a:p>
            <a:r>
              <a:rPr lang="en-US" dirty="0" smtClean="0"/>
              <a:t>add presenter name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5465" y="2144081"/>
            <a:ext cx="1622854" cy="2569838"/>
          </a:xfrm>
          <a:prstGeom prst="rect">
            <a:avLst/>
          </a:prstGeom>
        </p:spPr>
      </p:pic>
      <p:sp>
        <p:nvSpPr>
          <p:cNvPr id="10" name="TextBox 9"/>
          <p:cNvSpPr txBox="1"/>
          <p:nvPr userDrawn="1"/>
        </p:nvSpPr>
        <p:spPr>
          <a:xfrm>
            <a:off x="0" y="6579973"/>
            <a:ext cx="870122" cy="345989"/>
          </a:xfrm>
          <a:prstGeom prst="rect">
            <a:avLst/>
          </a:prstGeom>
        </p:spPr>
        <p:txBody>
          <a:bodyPr vert="horz" wrap="none" lIns="91440" tIns="45720" rIns="91440" bIns="45720" rtlCol="0">
            <a:normAutofit/>
          </a:bodyPr>
          <a:lstStyle/>
          <a:p>
            <a:pPr algn="ctr"/>
            <a:r>
              <a:rPr lang="sv-SE" sz="1200" b="1" dirty="0" smtClean="0"/>
              <a:t>CC-BY-4.0</a:t>
            </a:r>
          </a:p>
        </p:txBody>
      </p:sp>
    </p:spTree>
    <p:extLst>
      <p:ext uri="{BB962C8B-B14F-4D97-AF65-F5344CB8AC3E}">
        <p14:creationId xmlns:p14="http://schemas.microsoft.com/office/powerpoint/2010/main" val="12993534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v-SE" dirty="0"/>
          </a:p>
        </p:txBody>
      </p:sp>
      <p:sp>
        <p:nvSpPr>
          <p:cNvPr id="3" name="Content Placeholder 2"/>
          <p:cNvSpPr>
            <a:spLocks noGrp="1"/>
          </p:cNvSpPr>
          <p:nvPr>
            <p:ph sz="half" idx="1"/>
          </p:nvPr>
        </p:nvSpPr>
        <p:spPr>
          <a:xfrm>
            <a:off x="838200" y="2316902"/>
            <a:ext cx="5181600" cy="416421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Content Placeholder 3"/>
          <p:cNvSpPr>
            <a:spLocks noGrp="1"/>
          </p:cNvSpPr>
          <p:nvPr>
            <p:ph sz="half" idx="2"/>
          </p:nvPr>
        </p:nvSpPr>
        <p:spPr>
          <a:xfrm>
            <a:off x="6172200" y="2316902"/>
            <a:ext cx="5181600" cy="41642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2"/>
          <p:cNvSpPr>
            <a:spLocks noGrp="1"/>
          </p:cNvSpPr>
          <p:nvPr>
            <p:ph type="body" idx="10"/>
          </p:nvPr>
        </p:nvSpPr>
        <p:spPr>
          <a:xfrm>
            <a:off x="838200" y="1492990"/>
            <a:ext cx="5157787" cy="823912"/>
          </a:xfrm>
        </p:spPr>
        <p:txBody>
          <a:bodyPr anchor="b">
            <a:norm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Text Placeholder 4"/>
          <p:cNvSpPr>
            <a:spLocks noGrp="1"/>
          </p:cNvSpPr>
          <p:nvPr>
            <p:ph type="body" sz="quarter" idx="3"/>
          </p:nvPr>
        </p:nvSpPr>
        <p:spPr>
          <a:xfrm>
            <a:off x="6170612" y="1492990"/>
            <a:ext cx="5183188" cy="823912"/>
          </a:xfrm>
        </p:spPr>
        <p:txBody>
          <a:bodyPr anchor="b">
            <a:norm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0" name="TextBox 9"/>
          <p:cNvSpPr txBox="1"/>
          <p:nvPr userDrawn="1"/>
        </p:nvSpPr>
        <p:spPr>
          <a:xfrm>
            <a:off x="-37068" y="6617043"/>
            <a:ext cx="1031789" cy="240957"/>
          </a:xfrm>
          <a:prstGeom prst="rect">
            <a:avLst/>
          </a:prstGeom>
        </p:spPr>
        <p:txBody>
          <a:bodyPr vert="horz" wrap="square" lIns="91440" tIns="45720" rIns="91440" bIns="45720" rtlCol="0">
            <a:noAutofit/>
          </a:bodyPr>
          <a:lstStyle/>
          <a:p>
            <a:pPr algn="l"/>
            <a:fld id="{C173FFC7-D0D1-4E08-B430-D103443ACC94}" type="slidenum">
              <a:rPr lang="sv-SE" sz="1000" smtClean="0">
                <a:solidFill>
                  <a:schemeClr val="bg1">
                    <a:lumMod val="75000"/>
                  </a:schemeClr>
                </a:solidFill>
              </a:rPr>
              <a:pPr algn="l"/>
              <a:t>‹#›</a:t>
            </a:fld>
            <a:endParaRPr lang="sv-SE" sz="1000" dirty="0" smtClean="0">
              <a:solidFill>
                <a:schemeClr val="bg1">
                  <a:lumMod val="75000"/>
                </a:schemeClr>
              </a:solidFill>
            </a:endParaRPr>
          </a:p>
        </p:txBody>
      </p:sp>
      <p:pic>
        <p:nvPicPr>
          <p:cNvPr id="12" name="Picture 11"/>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01848" y="6185906"/>
            <a:ext cx="373061" cy="588685"/>
          </a:xfrm>
          <a:prstGeom prst="rect">
            <a:avLst/>
          </a:prstGeom>
        </p:spPr>
      </p:pic>
    </p:spTree>
    <p:extLst>
      <p:ext uri="{BB962C8B-B14F-4D97-AF65-F5344CB8AC3E}">
        <p14:creationId xmlns:p14="http://schemas.microsoft.com/office/powerpoint/2010/main" val="167930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6" name="TextBox 5"/>
          <p:cNvSpPr txBox="1"/>
          <p:nvPr userDrawn="1"/>
        </p:nvSpPr>
        <p:spPr>
          <a:xfrm>
            <a:off x="-37068" y="6617043"/>
            <a:ext cx="1031789" cy="240957"/>
          </a:xfrm>
          <a:prstGeom prst="rect">
            <a:avLst/>
          </a:prstGeom>
        </p:spPr>
        <p:txBody>
          <a:bodyPr vert="horz" wrap="square" lIns="91440" tIns="45720" rIns="91440" bIns="45720" rtlCol="0">
            <a:noAutofit/>
          </a:bodyPr>
          <a:lstStyle/>
          <a:p>
            <a:pPr algn="l"/>
            <a:fld id="{C173FFC7-D0D1-4E08-B430-D103443ACC94}" type="slidenum">
              <a:rPr lang="sv-SE" sz="1000" smtClean="0">
                <a:solidFill>
                  <a:schemeClr val="bg1">
                    <a:lumMod val="75000"/>
                  </a:schemeClr>
                </a:solidFill>
              </a:rPr>
              <a:pPr algn="l"/>
              <a:t>‹#›</a:t>
            </a:fld>
            <a:endParaRPr lang="sv-SE" sz="1000" dirty="0" smtClean="0">
              <a:solidFill>
                <a:schemeClr val="bg1">
                  <a:lumMod val="75000"/>
                </a:schemeClr>
              </a:solidFill>
            </a:endParaRPr>
          </a:p>
        </p:txBody>
      </p:sp>
      <p:pic>
        <p:nvPicPr>
          <p:cNvPr id="8" name="Picture 7"/>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01848" y="6185906"/>
            <a:ext cx="373061" cy="588685"/>
          </a:xfrm>
          <a:prstGeom prst="rect">
            <a:avLst/>
          </a:prstGeom>
        </p:spPr>
      </p:pic>
    </p:spTree>
    <p:extLst>
      <p:ext uri="{BB962C8B-B14F-4D97-AF65-F5344CB8AC3E}">
        <p14:creationId xmlns:p14="http://schemas.microsoft.com/office/powerpoint/2010/main" val="3640613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24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lvl1pPr>
          </a:lstStyle>
          <a:p>
            <a:r>
              <a:rPr lang="en-US" dirty="0" smtClean="0"/>
              <a:t>Click to edit Master title style</a:t>
            </a:r>
            <a:endParaRPr lang="sv-SE"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30797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838200" y="1825625"/>
            <a:ext cx="5181600" cy="46554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6172200" y="1825625"/>
            <a:ext cx="5181600" cy="46554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25654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v-SE" dirty="0"/>
          </a:p>
        </p:txBody>
      </p:sp>
      <p:sp>
        <p:nvSpPr>
          <p:cNvPr id="3" name="Content Placeholder 2"/>
          <p:cNvSpPr>
            <a:spLocks noGrp="1"/>
          </p:cNvSpPr>
          <p:nvPr>
            <p:ph sz="half" idx="1"/>
          </p:nvPr>
        </p:nvSpPr>
        <p:spPr>
          <a:xfrm>
            <a:off x="838200" y="2316902"/>
            <a:ext cx="5181600" cy="416421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Content Placeholder 3"/>
          <p:cNvSpPr>
            <a:spLocks noGrp="1"/>
          </p:cNvSpPr>
          <p:nvPr>
            <p:ph sz="half" idx="2"/>
          </p:nvPr>
        </p:nvSpPr>
        <p:spPr>
          <a:xfrm>
            <a:off x="6172200" y="2316902"/>
            <a:ext cx="5181600" cy="41642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2"/>
          <p:cNvSpPr>
            <a:spLocks noGrp="1"/>
          </p:cNvSpPr>
          <p:nvPr>
            <p:ph type="body" idx="10"/>
          </p:nvPr>
        </p:nvSpPr>
        <p:spPr>
          <a:xfrm>
            <a:off x="838200" y="1492990"/>
            <a:ext cx="5157787" cy="823912"/>
          </a:xfrm>
        </p:spPr>
        <p:txBody>
          <a:bodyPr anchor="b">
            <a:norm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Text Placeholder 4"/>
          <p:cNvSpPr>
            <a:spLocks noGrp="1"/>
          </p:cNvSpPr>
          <p:nvPr>
            <p:ph type="body" sz="quarter" idx="3"/>
          </p:nvPr>
        </p:nvSpPr>
        <p:spPr>
          <a:xfrm>
            <a:off x="6170612" y="1492990"/>
            <a:ext cx="5183188" cy="823912"/>
          </a:xfrm>
        </p:spPr>
        <p:txBody>
          <a:bodyPr anchor="b">
            <a:norm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Tree>
    <p:extLst>
      <p:ext uri="{BB962C8B-B14F-4D97-AF65-F5344CB8AC3E}">
        <p14:creationId xmlns:p14="http://schemas.microsoft.com/office/powerpoint/2010/main" val="9100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98707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07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5292" y="697043"/>
            <a:ext cx="10363200" cy="625127"/>
          </a:xfrm>
        </p:spPr>
        <p:txBody>
          <a:bodyPr anchor="t"/>
          <a:lstStyle>
            <a:lvl1pPr algn="ctr">
              <a:defRPr kern="2000" spc="-150"/>
            </a:lvl1pPr>
          </a:lstStyle>
          <a:p>
            <a:r>
              <a:rPr lang="en-US" dirty="0" smtClean="0"/>
              <a:t>add title</a:t>
            </a:r>
            <a:endParaRPr lang="en-US" dirty="0"/>
          </a:p>
        </p:txBody>
      </p:sp>
      <p:sp>
        <p:nvSpPr>
          <p:cNvPr id="3" name="Subtitle 2"/>
          <p:cNvSpPr>
            <a:spLocks noGrp="1"/>
          </p:cNvSpPr>
          <p:nvPr>
            <p:ph type="subTitle" idx="1" hasCustomPrompt="1"/>
          </p:nvPr>
        </p:nvSpPr>
        <p:spPr>
          <a:xfrm>
            <a:off x="945292" y="1402489"/>
            <a:ext cx="10363200" cy="438665"/>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add module name</a:t>
            </a:r>
            <a:endParaRPr lang="en-US" dirty="0"/>
          </a:p>
        </p:txBody>
      </p:sp>
      <p:sp>
        <p:nvSpPr>
          <p:cNvPr id="9" name="Text Placeholder 8"/>
          <p:cNvSpPr>
            <a:spLocks noGrp="1"/>
          </p:cNvSpPr>
          <p:nvPr>
            <p:ph type="body" sz="quarter" idx="10" hasCustomPrompt="1"/>
          </p:nvPr>
        </p:nvSpPr>
        <p:spPr>
          <a:xfrm>
            <a:off x="945292" y="5356319"/>
            <a:ext cx="10363200" cy="450850"/>
          </a:xfrm>
        </p:spPr>
        <p:txBody>
          <a:bodyPr/>
          <a:lstStyle>
            <a:lvl1pPr marL="0" indent="0" algn="ctr">
              <a:buNone/>
              <a:defRPr>
                <a:solidFill>
                  <a:schemeClr val="tx1"/>
                </a:solidFill>
              </a:defRPr>
            </a:lvl1pPr>
          </a:lstStyle>
          <a:p>
            <a:r>
              <a:rPr lang="en-US" dirty="0" smtClean="0"/>
              <a:t>add presenter name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5465" y="2144081"/>
            <a:ext cx="1622854" cy="2569838"/>
          </a:xfrm>
          <a:prstGeom prst="rect">
            <a:avLst/>
          </a:prstGeom>
        </p:spPr>
      </p:pic>
      <p:sp>
        <p:nvSpPr>
          <p:cNvPr id="6" name="TextBox 5"/>
          <p:cNvSpPr txBox="1"/>
          <p:nvPr userDrawn="1"/>
        </p:nvSpPr>
        <p:spPr>
          <a:xfrm>
            <a:off x="0" y="6579973"/>
            <a:ext cx="870122" cy="345989"/>
          </a:xfrm>
          <a:prstGeom prst="rect">
            <a:avLst/>
          </a:prstGeom>
        </p:spPr>
        <p:txBody>
          <a:bodyPr vert="horz" wrap="none" lIns="91440" tIns="45720" rIns="91440" bIns="45720" rtlCol="0">
            <a:normAutofit/>
          </a:bodyPr>
          <a:lstStyle/>
          <a:p>
            <a:pPr algn="ctr"/>
            <a:r>
              <a:rPr lang="sv-SE" sz="1200" b="1" dirty="0" smtClean="0"/>
              <a:t>CC-BY-4.0</a:t>
            </a:r>
          </a:p>
        </p:txBody>
      </p:sp>
    </p:spTree>
    <p:extLst>
      <p:ext uri="{BB962C8B-B14F-4D97-AF65-F5344CB8AC3E}">
        <p14:creationId xmlns:p14="http://schemas.microsoft.com/office/powerpoint/2010/main" val="2675963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lvl1pPr>
          </a:lstStyle>
          <a:p>
            <a:r>
              <a:rPr lang="en-US" dirty="0" smtClean="0"/>
              <a:t>Click to edit Master title style</a:t>
            </a:r>
            <a:endParaRPr lang="sv-SE"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TextBox 5"/>
          <p:cNvSpPr txBox="1"/>
          <p:nvPr userDrawn="1"/>
        </p:nvSpPr>
        <p:spPr>
          <a:xfrm>
            <a:off x="-37068" y="6617043"/>
            <a:ext cx="1031789" cy="240957"/>
          </a:xfrm>
          <a:prstGeom prst="rect">
            <a:avLst/>
          </a:prstGeom>
        </p:spPr>
        <p:txBody>
          <a:bodyPr vert="horz" wrap="square" lIns="91440" tIns="45720" rIns="91440" bIns="45720" rtlCol="0">
            <a:noAutofit/>
          </a:bodyPr>
          <a:lstStyle/>
          <a:p>
            <a:pPr algn="l"/>
            <a:fld id="{C173FFC7-D0D1-4E08-B430-D103443ACC94}" type="slidenum">
              <a:rPr lang="sv-SE" sz="1000" smtClean="0">
                <a:solidFill>
                  <a:schemeClr val="bg1">
                    <a:lumMod val="75000"/>
                  </a:schemeClr>
                </a:solidFill>
              </a:rPr>
              <a:pPr algn="l"/>
              <a:t>‹#›</a:t>
            </a:fld>
            <a:endParaRPr lang="sv-SE" sz="1000" dirty="0" smtClean="0">
              <a:solidFill>
                <a:schemeClr val="bg1">
                  <a:lumMod val="75000"/>
                </a:schemeClr>
              </a:solidFill>
            </a:endParaRPr>
          </a:p>
        </p:txBody>
      </p:sp>
      <p:pic>
        <p:nvPicPr>
          <p:cNvPr id="4" name="Picture 3"/>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01848" y="6185906"/>
            <a:ext cx="373061" cy="588685"/>
          </a:xfrm>
          <a:prstGeom prst="rect">
            <a:avLst/>
          </a:prstGeom>
        </p:spPr>
      </p:pic>
    </p:spTree>
    <p:extLst>
      <p:ext uri="{BB962C8B-B14F-4D97-AF65-F5344CB8AC3E}">
        <p14:creationId xmlns:p14="http://schemas.microsoft.com/office/powerpoint/2010/main" val="117694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838200" y="1825625"/>
            <a:ext cx="5181600" cy="46554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6172200" y="1825625"/>
            <a:ext cx="5181600" cy="46554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8" name="TextBox 7"/>
          <p:cNvSpPr txBox="1"/>
          <p:nvPr userDrawn="1"/>
        </p:nvSpPr>
        <p:spPr>
          <a:xfrm>
            <a:off x="-37068" y="6617043"/>
            <a:ext cx="1031789" cy="240957"/>
          </a:xfrm>
          <a:prstGeom prst="rect">
            <a:avLst/>
          </a:prstGeom>
        </p:spPr>
        <p:txBody>
          <a:bodyPr vert="horz" wrap="square" lIns="91440" tIns="45720" rIns="91440" bIns="45720" rtlCol="0">
            <a:noAutofit/>
          </a:bodyPr>
          <a:lstStyle/>
          <a:p>
            <a:pPr algn="l"/>
            <a:fld id="{C173FFC7-D0D1-4E08-B430-D103443ACC94}" type="slidenum">
              <a:rPr lang="sv-SE" sz="1000" smtClean="0">
                <a:solidFill>
                  <a:schemeClr val="bg1">
                    <a:lumMod val="75000"/>
                  </a:schemeClr>
                </a:solidFill>
              </a:rPr>
              <a:pPr algn="l"/>
              <a:t>‹#›</a:t>
            </a:fld>
            <a:endParaRPr lang="sv-SE" sz="1000" dirty="0" smtClean="0">
              <a:solidFill>
                <a:schemeClr val="bg1">
                  <a:lumMod val="75000"/>
                </a:schemeClr>
              </a:solidFill>
            </a:endParaRPr>
          </a:p>
        </p:txBody>
      </p:sp>
      <p:pic>
        <p:nvPicPr>
          <p:cNvPr id="9" name="Picture 8"/>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01848" y="6185906"/>
            <a:ext cx="373061" cy="588685"/>
          </a:xfrm>
          <a:prstGeom prst="rect">
            <a:avLst/>
          </a:prstGeom>
        </p:spPr>
      </p:pic>
    </p:spTree>
    <p:extLst>
      <p:ext uri="{BB962C8B-B14F-4D97-AF65-F5344CB8AC3E}">
        <p14:creationId xmlns:p14="http://schemas.microsoft.com/office/powerpoint/2010/main" val="3017452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7427"/>
            <a:ext cx="10515600" cy="1325563"/>
          </a:xfrm>
          <a:prstGeom prst="rect">
            <a:avLst/>
          </a:prstGeom>
        </p:spPr>
        <p:txBody>
          <a:bodyPr vert="horz" lIns="91440" tIns="45720" rIns="91440" bIns="45720" rtlCol="0" anchor="ctr">
            <a:normAutofit/>
          </a:bodyPr>
          <a:lstStyle/>
          <a:p>
            <a:r>
              <a:rPr lang="en-US" dirty="0" smtClean="0"/>
              <a:t>Video master title</a:t>
            </a:r>
            <a:endParaRPr lang="sv-SE" dirty="0"/>
          </a:p>
        </p:txBody>
      </p:sp>
      <p:sp>
        <p:nvSpPr>
          <p:cNvPr id="3" name="Text Placeholder 2"/>
          <p:cNvSpPr>
            <a:spLocks noGrp="1"/>
          </p:cNvSpPr>
          <p:nvPr>
            <p:ph type="body" idx="1"/>
          </p:nvPr>
        </p:nvSpPr>
        <p:spPr>
          <a:xfrm>
            <a:off x="838200" y="1825624"/>
            <a:ext cx="10515600" cy="468020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3251693341"/>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2" r:id="rId3"/>
    <p:sldLayoutId id="2147483670" r:id="rId4"/>
    <p:sldLayoutId id="2147483654" r:id="rId5"/>
    <p:sldLayoutId id="2147483655" r:id="rId6"/>
  </p:sldLayoutIdLst>
  <p:txStyles>
    <p:titleStyle>
      <a:lvl1pPr algn="ctr"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7427"/>
            <a:ext cx="10515600" cy="1325563"/>
          </a:xfrm>
          <a:prstGeom prst="rect">
            <a:avLst/>
          </a:prstGeom>
        </p:spPr>
        <p:txBody>
          <a:bodyPr vert="horz" lIns="91440" tIns="45720" rIns="91440" bIns="45720" rtlCol="0" anchor="ctr">
            <a:normAutofit/>
          </a:bodyPr>
          <a:lstStyle/>
          <a:p>
            <a:r>
              <a:rPr lang="en-US" dirty="0" smtClean="0"/>
              <a:t>Slide master title</a:t>
            </a:r>
            <a:endParaRPr lang="sv-SE" dirty="0"/>
          </a:p>
        </p:txBody>
      </p:sp>
      <p:sp>
        <p:nvSpPr>
          <p:cNvPr id="3" name="Text Placeholder 2"/>
          <p:cNvSpPr>
            <a:spLocks noGrp="1"/>
          </p:cNvSpPr>
          <p:nvPr>
            <p:ph type="body" idx="1"/>
          </p:nvPr>
        </p:nvSpPr>
        <p:spPr>
          <a:xfrm>
            <a:off x="838200" y="1825624"/>
            <a:ext cx="10515600" cy="468020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16133858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ndrew.cmu.edu/user/danupam/dtd-pets15.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sv-SE" dirty="0" err="1" smtClean="0"/>
              <a:t>Privacy</a:t>
            </a:r>
            <a:r>
              <a:rPr lang="sv-SE" dirty="0" smtClean="0"/>
              <a:t> </a:t>
            </a:r>
            <a:r>
              <a:rPr lang="sv-SE" dirty="0" err="1" smtClean="0"/>
              <a:t>Issues</a:t>
            </a:r>
            <a:r>
              <a:rPr lang="sv-SE" dirty="0" smtClean="0"/>
              <a:t> in </a:t>
            </a:r>
            <a:r>
              <a:rPr lang="sv-SE" dirty="0" err="1" smtClean="0"/>
              <a:t>Practice</a:t>
            </a:r>
            <a:r>
              <a:rPr lang="sv-SE" dirty="0" smtClean="0"/>
              <a:t> – Part II</a:t>
            </a:r>
            <a:r>
              <a:rPr lang="sv-SE" dirty="0"/>
              <a:t/>
            </a:r>
            <a:br>
              <a:rPr lang="sv-SE" dirty="0"/>
            </a:br>
            <a:endParaRPr lang="sv-SE" dirty="0"/>
          </a:p>
        </p:txBody>
      </p:sp>
      <p:sp>
        <p:nvSpPr>
          <p:cNvPr id="5" name="Subtitle 4"/>
          <p:cNvSpPr>
            <a:spLocks noGrp="1"/>
          </p:cNvSpPr>
          <p:nvPr>
            <p:ph type="subTitle" idx="1"/>
          </p:nvPr>
        </p:nvSpPr>
        <p:spPr>
          <a:xfrm>
            <a:off x="945292" y="1612462"/>
            <a:ext cx="10363200" cy="438665"/>
          </a:xfrm>
        </p:spPr>
        <p:txBody>
          <a:bodyPr>
            <a:normAutofit/>
          </a:bodyPr>
          <a:lstStyle/>
          <a:p>
            <a:r>
              <a:rPr lang="en-US" b="1" dirty="0"/>
              <a:t>Introduction to Privacy and the </a:t>
            </a:r>
            <a:r>
              <a:rPr lang="en-US" b="1" dirty="0" smtClean="0"/>
              <a:t>GDPR</a:t>
            </a:r>
            <a:endParaRPr lang="sv-SE" dirty="0"/>
          </a:p>
        </p:txBody>
      </p:sp>
      <p:sp>
        <p:nvSpPr>
          <p:cNvPr id="6" name="Text Placeholder 5"/>
          <p:cNvSpPr>
            <a:spLocks noGrp="1"/>
          </p:cNvSpPr>
          <p:nvPr>
            <p:ph type="body" sz="quarter" idx="10"/>
          </p:nvPr>
        </p:nvSpPr>
        <p:spPr/>
        <p:txBody>
          <a:bodyPr/>
          <a:lstStyle/>
          <a:p>
            <a:r>
              <a:rPr lang="sv-SE" dirty="0" smtClean="0"/>
              <a:t>Simone Fischer-Hübner</a:t>
            </a:r>
            <a:endParaRPr lang="sv-SE" dirty="0"/>
          </a:p>
        </p:txBody>
      </p:sp>
    </p:spTree>
    <p:extLst>
      <p:ext uri="{BB962C8B-B14F-4D97-AF65-F5344CB8AC3E}">
        <p14:creationId xmlns:p14="http://schemas.microsoft.com/office/powerpoint/2010/main" val="3524154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95337" y="1807691"/>
            <a:ext cx="7972425" cy="3962400"/>
          </a:xfrm>
          <a:prstGeom prst="rect">
            <a:avLst/>
          </a:prstGeom>
        </p:spPr>
      </p:pic>
      <p:sp>
        <p:nvSpPr>
          <p:cNvPr id="48130" name="Rectangle 2"/>
          <p:cNvSpPr>
            <a:spLocks noGrp="1" noChangeArrowheads="1"/>
          </p:cNvSpPr>
          <p:nvPr>
            <p:ph type="title"/>
          </p:nvPr>
        </p:nvSpPr>
        <p:spPr/>
        <p:txBody>
          <a:bodyPr/>
          <a:lstStyle/>
          <a:p>
            <a:pPr eaLnBrk="1" hangingPunct="1"/>
            <a:r>
              <a:rPr lang="sv-SE" altLang="de-DE" sz="3892" dirty="0" smtClean="0"/>
              <a:t>IV. </a:t>
            </a:r>
            <a:r>
              <a:rPr lang="sv-SE" altLang="de-DE" sz="3892" dirty="0" err="1" smtClean="0"/>
              <a:t>Privacy</a:t>
            </a:r>
            <a:r>
              <a:rPr lang="sv-SE" altLang="de-DE" sz="3892" dirty="0" smtClean="0"/>
              <a:t> </a:t>
            </a:r>
            <a:r>
              <a:rPr lang="sv-SE" altLang="de-DE" sz="3892" dirty="0"/>
              <a:t>Risks of Social </a:t>
            </a:r>
            <a:r>
              <a:rPr lang="sv-SE" altLang="de-DE" sz="3892" dirty="0" err="1"/>
              <a:t>Networks</a:t>
            </a:r>
            <a:r>
              <a:rPr lang="sv-SE" altLang="de-DE" sz="3892" dirty="0"/>
              <a:t> – Social </a:t>
            </a:r>
            <a:r>
              <a:rPr lang="sv-SE" altLang="de-DE" sz="3892" dirty="0" err="1"/>
              <a:t>Network</a:t>
            </a:r>
            <a:r>
              <a:rPr lang="sv-SE" altLang="de-DE" sz="3892" dirty="0"/>
              <a:t> </a:t>
            </a:r>
            <a:r>
              <a:rPr lang="sv-SE" altLang="de-DE" sz="3892" dirty="0" err="1"/>
              <a:t>Analysis</a:t>
            </a:r>
            <a:endParaRPr lang="en-US" altLang="de-DE" sz="3892" dirty="0"/>
          </a:p>
        </p:txBody>
      </p:sp>
      <p:sp>
        <p:nvSpPr>
          <p:cNvPr id="48131" name="Rectangle 3"/>
          <p:cNvSpPr>
            <a:spLocks noGrp="1" noChangeArrowheads="1"/>
          </p:cNvSpPr>
          <p:nvPr>
            <p:ph type="body" idx="1"/>
          </p:nvPr>
        </p:nvSpPr>
        <p:spPr/>
        <p:txBody>
          <a:bodyPr/>
          <a:lstStyle/>
          <a:p>
            <a:pPr eaLnBrk="1" hangingPunct="1"/>
            <a:endParaRPr lang="en-US" altLang="de-DE" dirty="0" smtClean="0"/>
          </a:p>
        </p:txBody>
      </p:sp>
      <p:sp>
        <p:nvSpPr>
          <p:cNvPr id="429066" name="Text Box 10"/>
          <p:cNvSpPr txBox="1">
            <a:spLocks noChangeArrowheads="1"/>
          </p:cNvSpPr>
          <p:nvPr/>
        </p:nvSpPr>
        <p:spPr bwMode="auto">
          <a:xfrm>
            <a:off x="8430655" y="1904515"/>
            <a:ext cx="3113903" cy="426854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tx1"/>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sv-SE" altLang="de-DE" sz="1751" dirty="0"/>
              <a:t>Social </a:t>
            </a:r>
            <a:r>
              <a:rPr lang="sv-SE" altLang="de-DE" sz="1751" dirty="0" err="1"/>
              <a:t>Network</a:t>
            </a:r>
            <a:r>
              <a:rPr lang="sv-SE" altLang="de-DE" sz="1751" dirty="0"/>
              <a:t> </a:t>
            </a:r>
            <a:r>
              <a:rPr lang="sv-SE" altLang="de-DE" sz="1751" dirty="0" err="1"/>
              <a:t>Analysis</a:t>
            </a:r>
            <a:r>
              <a:rPr lang="sv-SE" altLang="de-DE" sz="1751" dirty="0"/>
              <a:t>/</a:t>
            </a:r>
            <a:r>
              <a:rPr lang="sv-SE" altLang="de-DE" sz="1751" dirty="0" err="1"/>
              <a:t>Profiling</a:t>
            </a:r>
            <a:r>
              <a:rPr lang="sv-SE" altLang="de-DE" sz="1751" dirty="0"/>
              <a:t> by:</a:t>
            </a:r>
          </a:p>
          <a:p>
            <a:pPr>
              <a:spcBef>
                <a:spcPct val="50000"/>
              </a:spcBef>
              <a:buClrTx/>
              <a:buSzTx/>
              <a:buFontTx/>
              <a:buChar char="•"/>
            </a:pPr>
            <a:r>
              <a:rPr lang="sv-SE" altLang="de-DE" sz="1751" dirty="0" err="1"/>
              <a:t>Employers</a:t>
            </a:r>
            <a:endParaRPr lang="sv-SE" altLang="de-DE" sz="1751" dirty="0"/>
          </a:p>
          <a:p>
            <a:pPr>
              <a:spcBef>
                <a:spcPct val="50000"/>
              </a:spcBef>
              <a:buClrTx/>
              <a:buSzTx/>
              <a:buFontTx/>
              <a:buChar char="•"/>
            </a:pPr>
            <a:r>
              <a:rPr lang="sv-SE" altLang="de-DE" sz="1751" dirty="0" err="1"/>
              <a:t>Schools</a:t>
            </a:r>
            <a:r>
              <a:rPr lang="sv-SE" altLang="de-DE" sz="1751" dirty="0"/>
              <a:t>/</a:t>
            </a:r>
            <a:r>
              <a:rPr lang="sv-SE" altLang="de-DE" sz="1751" dirty="0" err="1"/>
              <a:t>Universities</a:t>
            </a:r>
            <a:endParaRPr lang="sv-SE" altLang="de-DE" sz="1751" dirty="0"/>
          </a:p>
          <a:p>
            <a:pPr>
              <a:spcBef>
                <a:spcPct val="50000"/>
              </a:spcBef>
              <a:buClrTx/>
              <a:buSzTx/>
              <a:buFontTx/>
              <a:buChar char="•"/>
            </a:pPr>
            <a:r>
              <a:rPr lang="sv-SE" altLang="de-DE" sz="1751" dirty="0"/>
              <a:t>Tax </a:t>
            </a:r>
            <a:r>
              <a:rPr lang="sv-SE" altLang="de-DE" sz="1751" dirty="0" err="1"/>
              <a:t>authorities</a:t>
            </a:r>
            <a:endParaRPr lang="sv-SE" altLang="de-DE" sz="1751" dirty="0"/>
          </a:p>
          <a:p>
            <a:pPr>
              <a:spcBef>
                <a:spcPct val="50000"/>
              </a:spcBef>
              <a:buClrTx/>
              <a:buSzTx/>
              <a:buFontTx/>
              <a:buChar char="•"/>
            </a:pPr>
            <a:r>
              <a:rPr lang="sv-SE" altLang="de-DE" sz="1751" dirty="0" err="1"/>
              <a:t>Law</a:t>
            </a:r>
            <a:r>
              <a:rPr lang="sv-SE" altLang="de-DE" sz="1751" dirty="0"/>
              <a:t> </a:t>
            </a:r>
            <a:r>
              <a:rPr lang="sv-SE" altLang="de-DE" sz="1751" dirty="0" err="1"/>
              <a:t>Enforcement</a:t>
            </a:r>
            <a:endParaRPr lang="sv-SE" altLang="de-DE" sz="1751" dirty="0"/>
          </a:p>
          <a:p>
            <a:pPr>
              <a:spcBef>
                <a:spcPct val="50000"/>
              </a:spcBef>
              <a:buClrTx/>
              <a:buSzTx/>
              <a:buFontTx/>
              <a:buChar char="•"/>
            </a:pPr>
            <a:r>
              <a:rPr lang="sv-SE" altLang="de-DE" sz="1751" dirty="0"/>
              <a:t>Insurances</a:t>
            </a:r>
          </a:p>
          <a:p>
            <a:pPr>
              <a:spcBef>
                <a:spcPct val="50000"/>
              </a:spcBef>
              <a:buClrTx/>
              <a:buSzTx/>
              <a:buFontTx/>
              <a:buChar char="•"/>
            </a:pPr>
            <a:r>
              <a:rPr lang="sv-SE" altLang="de-DE" sz="1751" dirty="0"/>
              <a:t>Hackers</a:t>
            </a:r>
          </a:p>
          <a:p>
            <a:pPr>
              <a:spcBef>
                <a:spcPct val="50000"/>
              </a:spcBef>
              <a:buClrTx/>
              <a:buSzTx/>
              <a:buFontTx/>
              <a:buChar char="•"/>
            </a:pPr>
            <a:endParaRPr lang="sv-SE" altLang="de-DE" sz="1751" dirty="0"/>
          </a:p>
          <a:p>
            <a:pPr>
              <a:spcBef>
                <a:spcPct val="50000"/>
              </a:spcBef>
              <a:buClrTx/>
              <a:buSzTx/>
              <a:buFontTx/>
              <a:buChar char="•"/>
            </a:pPr>
            <a:r>
              <a:rPr lang="sv-SE" altLang="de-DE" sz="1751" dirty="0"/>
              <a:t>…..</a:t>
            </a:r>
          </a:p>
          <a:p>
            <a:pPr>
              <a:spcBef>
                <a:spcPct val="50000"/>
              </a:spcBef>
              <a:buClrTx/>
              <a:buSzTx/>
              <a:buFontTx/>
              <a:buNone/>
            </a:pPr>
            <a:endParaRPr lang="en-US" altLang="de-DE" sz="1751" dirty="0"/>
          </a:p>
        </p:txBody>
      </p:sp>
      <p:sp>
        <p:nvSpPr>
          <p:cNvPr id="48139" name="Slide Number Placeholder 1"/>
          <p:cNvSpPr>
            <a:spLocks noGrp="1"/>
          </p:cNvSpPr>
          <p:nvPr>
            <p:ph type="sldNum" sz="quarter" idx="4294967295"/>
          </p:nvPr>
        </p:nvSpPr>
        <p:spPr>
          <a:xfrm>
            <a:off x="8499389" y="6243251"/>
            <a:ext cx="1853514" cy="457200"/>
          </a:xfrm>
          <a:prstGeom prst="rect">
            <a:avLst/>
          </a:prstGeom>
          <a:noFill/>
        </p:spPr>
        <p:txBody>
          <a:bodyPr/>
          <a:lstStyle>
            <a:lvl1pPr>
              <a:spcBef>
                <a:spcPct val="20000"/>
              </a:spcBef>
              <a:buClr>
                <a:schemeClr val="accent2"/>
              </a:buClr>
              <a:buSzPct val="60000"/>
              <a:buFont typeface="Wingdings" panose="05000000000000000000" pitchFamily="2" charset="2"/>
              <a:buChar char="n"/>
              <a:defRPr sz="3114">
                <a:solidFill>
                  <a:schemeClr val="tx1"/>
                </a:solidFill>
                <a:latin typeface="Tahoma" panose="020B0604030504040204" pitchFamily="34" charset="0"/>
              </a:defRPr>
            </a:lvl1pPr>
            <a:lvl2pPr marL="722890" indent="-278035">
              <a:spcBef>
                <a:spcPct val="20000"/>
              </a:spcBef>
              <a:buClr>
                <a:schemeClr val="folHlink"/>
              </a:buClr>
              <a:buSzPct val="55000"/>
              <a:buFont typeface="Wingdings" panose="05000000000000000000" pitchFamily="2" charset="2"/>
              <a:buChar char="n"/>
              <a:defRPr sz="2724">
                <a:solidFill>
                  <a:schemeClr val="tx1"/>
                </a:solidFill>
                <a:latin typeface="Tahoma" panose="020B0604030504040204" pitchFamily="34" charset="0"/>
              </a:defRPr>
            </a:lvl2pPr>
            <a:lvl3pPr marL="1112139" indent="-222428">
              <a:spcBef>
                <a:spcPct val="20000"/>
              </a:spcBef>
              <a:buClr>
                <a:schemeClr val="tx1"/>
              </a:buClr>
              <a:buSzPct val="50000"/>
              <a:buFont typeface="Wingdings" panose="05000000000000000000" pitchFamily="2" charset="2"/>
              <a:buChar char="n"/>
              <a:defRPr sz="2335">
                <a:solidFill>
                  <a:schemeClr val="tx1"/>
                </a:solidFill>
                <a:latin typeface="Tahoma" panose="020B0604030504040204" pitchFamily="34" charset="0"/>
              </a:defRPr>
            </a:lvl3pPr>
            <a:lvl4pPr marL="1556995" indent="-222428">
              <a:spcBef>
                <a:spcPct val="20000"/>
              </a:spcBef>
              <a:buClr>
                <a:schemeClr val="hlink"/>
              </a:buClr>
              <a:buSzPct val="55000"/>
              <a:buFont typeface="Wingdings" panose="05000000000000000000" pitchFamily="2" charset="2"/>
              <a:buChar char="n"/>
              <a:defRPr sz="1946">
                <a:solidFill>
                  <a:schemeClr val="tx1"/>
                </a:solidFill>
                <a:latin typeface="Tahoma" panose="020B0604030504040204" pitchFamily="34" charset="0"/>
              </a:defRPr>
            </a:lvl4pPr>
            <a:lvl5pPr marL="2001850" indent="-222428">
              <a:spcBef>
                <a:spcPct val="20000"/>
              </a:spcBef>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5pPr>
            <a:lvl6pPr marL="2446706"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6pPr>
            <a:lvl7pPr marL="2891561"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7pPr>
            <a:lvl8pPr marL="3336417"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8pPr>
            <a:lvl9pPr marL="3781273"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9pPr>
          </a:lstStyle>
          <a:p>
            <a:pPr>
              <a:spcBef>
                <a:spcPct val="0"/>
              </a:spcBef>
              <a:buClrTx/>
              <a:buSzTx/>
              <a:buFontTx/>
              <a:buNone/>
            </a:pPr>
            <a:fld id="{80D94BE4-A8B5-4C30-A746-4814F48434C5}" type="slidenum">
              <a:rPr lang="en-US" altLang="sv-SE" sz="1362"/>
              <a:pPr>
                <a:spcBef>
                  <a:spcPct val="0"/>
                </a:spcBef>
                <a:buClrTx/>
                <a:buSzTx/>
                <a:buFontTx/>
                <a:buNone/>
              </a:pPr>
              <a:t>2</a:t>
            </a:fld>
            <a:endParaRPr lang="en-US" altLang="sv-SE" sz="1362"/>
          </a:p>
        </p:txBody>
      </p:sp>
      <p:pic>
        <p:nvPicPr>
          <p:cNvPr id="13" name="Picture 12"/>
          <p:cNvPicPr>
            <a:picLocks noChangeAspect="1"/>
          </p:cNvPicPr>
          <p:nvPr/>
        </p:nvPicPr>
        <p:blipFill>
          <a:blip r:embed="rId4"/>
          <a:stretch>
            <a:fillRect/>
          </a:stretch>
        </p:blipFill>
        <p:spPr>
          <a:xfrm>
            <a:off x="252677" y="2145894"/>
            <a:ext cx="7177853" cy="1990068"/>
          </a:xfrm>
          <a:prstGeom prst="rect">
            <a:avLst/>
          </a:prstGeom>
        </p:spPr>
      </p:pic>
      <p:grpSp>
        <p:nvGrpSpPr>
          <p:cNvPr id="14" name="Group 13"/>
          <p:cNvGrpSpPr/>
          <p:nvPr/>
        </p:nvGrpSpPr>
        <p:grpSpPr>
          <a:xfrm>
            <a:off x="1028958" y="2145894"/>
            <a:ext cx="5078627" cy="4743450"/>
            <a:chOff x="-2960730" y="1560454"/>
            <a:chExt cx="5078627" cy="4743450"/>
          </a:xfrm>
        </p:grpSpPr>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730" y="1560454"/>
              <a:ext cx="5078627" cy="4743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2895950" y="5657077"/>
              <a:ext cx="4758422" cy="461665"/>
            </a:xfrm>
            <a:prstGeom prst="rect">
              <a:avLst/>
            </a:prstGeom>
            <a:solidFill>
              <a:schemeClr val="bg1"/>
            </a:solidFill>
          </p:spPr>
          <p:txBody>
            <a:bodyPr wrap="square">
              <a:spAutoFit/>
            </a:bodyPr>
            <a:lstStyle/>
            <a:p>
              <a:r>
                <a:rPr lang="sv-SE" sz="1200" dirty="0"/>
                <a:t>http://www.paulronge.se/skatteverket-i-don-quijote-attack-mot-bloggare</a:t>
              </a:r>
            </a:p>
          </p:txBody>
        </p:sp>
      </p:grpSp>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145" y="2976718"/>
            <a:ext cx="5464776" cy="395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stretch>
            <a:fillRect/>
          </a:stretch>
        </p:blipFill>
        <p:spPr>
          <a:xfrm>
            <a:off x="0" y="3059125"/>
            <a:ext cx="7323475" cy="3298641"/>
          </a:xfrm>
          <a:prstGeom prst="rect">
            <a:avLst/>
          </a:prstGeom>
        </p:spPr>
      </p:pic>
      <p:grpSp>
        <p:nvGrpSpPr>
          <p:cNvPr id="19" name="Group 18"/>
          <p:cNvGrpSpPr/>
          <p:nvPr/>
        </p:nvGrpSpPr>
        <p:grpSpPr>
          <a:xfrm>
            <a:off x="2284623" y="3510677"/>
            <a:ext cx="5748364" cy="3347323"/>
            <a:chOff x="11366157" y="2331652"/>
            <a:chExt cx="5748364" cy="3347323"/>
          </a:xfrm>
        </p:grpSpPr>
        <p:pic>
          <p:nvPicPr>
            <p:cNvPr id="2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66157" y="2331652"/>
              <a:ext cx="5748364" cy="33473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11502818" y="5263477"/>
              <a:ext cx="4690614" cy="415498"/>
            </a:xfrm>
            <a:prstGeom prst="rect">
              <a:avLst/>
            </a:prstGeom>
            <a:solidFill>
              <a:schemeClr val="bg1"/>
            </a:solidFill>
          </p:spPr>
          <p:txBody>
            <a:bodyPr wrap="square">
              <a:spAutoFit/>
            </a:bodyPr>
            <a:lstStyle/>
            <a:p>
              <a:r>
                <a:rPr lang="sv-SE" sz="1050" i="1" dirty="0"/>
                <a:t>https://computer.howstuffworks.com/internet/social-networking/information/how-online-social-networks-work2.htm</a:t>
              </a:r>
            </a:p>
          </p:txBody>
        </p:sp>
      </p:grpSp>
    </p:spTree>
    <p:extLst>
      <p:ext uri="{BB962C8B-B14F-4D97-AF65-F5344CB8AC3E}">
        <p14:creationId xmlns:p14="http://schemas.microsoft.com/office/powerpoint/2010/main" val="3236715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9066">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29066">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29066">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29066">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29066">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29066">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838200" y="50812"/>
            <a:ext cx="10515600" cy="1325563"/>
          </a:xfrm>
        </p:spPr>
        <p:txBody>
          <a:bodyPr/>
          <a:lstStyle/>
          <a:p>
            <a:pPr eaLnBrk="1" hangingPunct="1"/>
            <a:r>
              <a:rPr lang="de-DE" altLang="de-DE" smtClean="0"/>
              <a:t>New types of derived data</a:t>
            </a:r>
          </a:p>
        </p:txBody>
      </p:sp>
      <p:sp>
        <p:nvSpPr>
          <p:cNvPr id="50179" name="Content Placeholder 2"/>
          <p:cNvSpPr>
            <a:spLocks noGrp="1"/>
          </p:cNvSpPr>
          <p:nvPr>
            <p:ph idx="1"/>
          </p:nvPr>
        </p:nvSpPr>
        <p:spPr>
          <a:xfrm>
            <a:off x="2314833" y="2168611"/>
            <a:ext cx="7562335" cy="4114800"/>
          </a:xfrm>
        </p:spPr>
        <p:txBody>
          <a:bodyPr/>
          <a:lstStyle/>
          <a:p>
            <a:pPr eaLnBrk="1" hangingPunct="1"/>
            <a:endParaRPr lang="de-DE" altLang="de-DE" smtClean="0"/>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529" y="1452718"/>
            <a:ext cx="6936774" cy="5097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0181" name="Oval 6"/>
          <p:cNvSpPr>
            <a:spLocks noChangeArrowheads="1"/>
          </p:cNvSpPr>
          <p:nvPr/>
        </p:nvSpPr>
        <p:spPr bwMode="auto">
          <a:xfrm>
            <a:off x="2178136" y="4043538"/>
            <a:ext cx="7210167" cy="101859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2"/>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tx1"/>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sv-SE" altLang="sv-SE" sz="1751"/>
          </a:p>
        </p:txBody>
      </p:sp>
      <p:cxnSp>
        <p:nvCxnSpPr>
          <p:cNvPr id="50182" name="Straight Arrow Connector 8"/>
          <p:cNvCxnSpPr>
            <a:cxnSpLocks noChangeShapeType="1"/>
          </p:cNvCxnSpPr>
          <p:nvPr/>
        </p:nvCxnSpPr>
        <p:spPr bwMode="auto">
          <a:xfrm flipV="1">
            <a:off x="2103224" y="5228454"/>
            <a:ext cx="485003" cy="30583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a:xfrm>
            <a:off x="6340303" y="6359754"/>
            <a:ext cx="6096000" cy="577081"/>
          </a:xfrm>
          <a:prstGeom prst="rect">
            <a:avLst/>
          </a:prstGeom>
        </p:spPr>
        <p:txBody>
          <a:bodyPr>
            <a:spAutoFit/>
          </a:bodyPr>
          <a:lstStyle/>
          <a:p>
            <a:r>
              <a:rPr lang="en-US" sz="1050" i="1" dirty="0" err="1">
                <a:solidFill>
                  <a:schemeClr val="accent5">
                    <a:lumMod val="75000"/>
                  </a:schemeClr>
                </a:solidFill>
                <a:latin typeface="Arial" panose="020B0604020202020204" pitchFamily="34" charset="0"/>
              </a:rPr>
              <a:t>Kosinski</a:t>
            </a:r>
            <a:r>
              <a:rPr lang="en-US" sz="1050" i="1" dirty="0">
                <a:solidFill>
                  <a:schemeClr val="accent5">
                    <a:lumMod val="75000"/>
                  </a:schemeClr>
                </a:solidFill>
                <a:latin typeface="Arial" panose="020B0604020202020204" pitchFamily="34" charset="0"/>
              </a:rPr>
              <a:t>, M., Stillwell, D., &amp; Graepel, T. (2013). Private traits and attributes are predictable from digital records of human behavior. Proceedings of the National Academy of Sciences, 110(15), 5802-5805.</a:t>
            </a:r>
            <a:endParaRPr lang="en-US" sz="1050" i="1" dirty="0">
              <a:solidFill>
                <a:schemeClr val="accent5">
                  <a:lumMod val="75000"/>
                </a:schemeClr>
              </a:solidFill>
              <a:effectLst/>
              <a:latin typeface="Arial" panose="020B0604020202020204" pitchFamily="34" charset="0"/>
            </a:endParaRPr>
          </a:p>
        </p:txBody>
      </p:sp>
    </p:spTree>
    <p:extLst>
      <p:ext uri="{BB962C8B-B14F-4D97-AF65-F5344CB8AC3E}">
        <p14:creationId xmlns:p14="http://schemas.microsoft.com/office/powerpoint/2010/main" val="3679148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pPr eaLnBrk="1" hangingPunct="1"/>
            <a:r>
              <a:rPr lang="sv-SE" altLang="de-DE" dirty="0" smtClean="0"/>
              <a:t/>
            </a:r>
            <a:br>
              <a:rPr lang="sv-SE" altLang="de-DE" dirty="0" smtClean="0"/>
            </a:br>
            <a:r>
              <a:rPr lang="sv-SE" altLang="de-DE" dirty="0" smtClean="0">
                <a:solidFill>
                  <a:srgbClr val="FFC000"/>
                </a:solidFill>
              </a:rPr>
              <a:t/>
            </a:r>
            <a:br>
              <a:rPr lang="sv-SE" altLang="de-DE" dirty="0" smtClean="0">
                <a:solidFill>
                  <a:srgbClr val="FFC000"/>
                </a:solidFill>
              </a:rPr>
            </a:br>
            <a:r>
              <a:rPr lang="sv-SE" altLang="de-DE" dirty="0"/>
              <a:t>V. </a:t>
            </a:r>
            <a:r>
              <a:rPr lang="sv-SE" altLang="de-DE" dirty="0" err="1" smtClean="0"/>
              <a:t>Privacy</a:t>
            </a:r>
            <a:r>
              <a:rPr lang="sv-SE" altLang="de-DE" dirty="0" smtClean="0"/>
              <a:t> Risks &amp; Challenges of Big Data</a:t>
            </a:r>
            <a:endParaRPr lang="de-DE" altLang="de-DE" dirty="0" smtClean="0"/>
          </a:p>
        </p:txBody>
      </p:sp>
      <p:sp>
        <p:nvSpPr>
          <p:cNvPr id="5123" name="Content Placeholder 2"/>
          <p:cNvSpPr>
            <a:spLocks noGrp="1"/>
          </p:cNvSpPr>
          <p:nvPr>
            <p:ph idx="1"/>
          </p:nvPr>
        </p:nvSpPr>
        <p:spPr>
          <a:xfrm>
            <a:off x="1049701" y="1855517"/>
            <a:ext cx="8302846" cy="4114800"/>
          </a:xfrm>
        </p:spPr>
        <p:txBody>
          <a:bodyPr>
            <a:noAutofit/>
          </a:bodyPr>
          <a:lstStyle/>
          <a:p>
            <a:pPr eaLnBrk="1" hangingPunct="1">
              <a:defRPr/>
            </a:pPr>
            <a:r>
              <a:rPr lang="sv-SE" altLang="de-DE" sz="2800" dirty="0"/>
              <a:t>The </a:t>
            </a:r>
            <a:r>
              <a:rPr lang="sv-SE" altLang="de-DE" sz="2800" dirty="0" err="1"/>
              <a:t>sheer</a:t>
            </a:r>
            <a:r>
              <a:rPr lang="sv-SE" altLang="de-DE" sz="2800" dirty="0"/>
              <a:t> </a:t>
            </a:r>
            <a:r>
              <a:rPr lang="sv-SE" altLang="de-DE" sz="2800" dirty="0" err="1"/>
              <a:t>scale</a:t>
            </a:r>
            <a:r>
              <a:rPr lang="sv-SE" altLang="de-DE" sz="2800" dirty="0"/>
              <a:t> </a:t>
            </a:r>
            <a:r>
              <a:rPr lang="sv-SE" altLang="de-DE" sz="2800" dirty="0" err="1"/>
              <a:t>of</a:t>
            </a:r>
            <a:r>
              <a:rPr lang="sv-SE" altLang="de-DE" sz="2800" dirty="0"/>
              <a:t> data </a:t>
            </a:r>
            <a:r>
              <a:rPr lang="sv-SE" altLang="de-DE" sz="2800" dirty="0" err="1"/>
              <a:t>collection</a:t>
            </a:r>
            <a:r>
              <a:rPr lang="sv-SE" altLang="de-DE" sz="2800" dirty="0"/>
              <a:t>, </a:t>
            </a:r>
            <a:r>
              <a:rPr lang="sv-SE" altLang="de-DE" sz="2800" dirty="0" err="1"/>
              <a:t>tracking</a:t>
            </a:r>
            <a:r>
              <a:rPr lang="sv-SE" altLang="de-DE" sz="2800" dirty="0"/>
              <a:t>, </a:t>
            </a:r>
            <a:r>
              <a:rPr lang="sv-SE" altLang="de-DE" sz="2800" dirty="0" err="1"/>
              <a:t>profiling</a:t>
            </a:r>
            <a:r>
              <a:rPr lang="sv-SE" altLang="de-DE" sz="2800" dirty="0"/>
              <a:t> &amp; </a:t>
            </a:r>
            <a:r>
              <a:rPr lang="sv-SE" altLang="de-DE" sz="2800" dirty="0" err="1"/>
              <a:t>detail</a:t>
            </a:r>
            <a:r>
              <a:rPr lang="sv-SE" altLang="de-DE" sz="2800" dirty="0"/>
              <a:t> </a:t>
            </a:r>
            <a:r>
              <a:rPr lang="sv-SE" altLang="de-DE" sz="2800" dirty="0" err="1"/>
              <a:t>of</a:t>
            </a:r>
            <a:r>
              <a:rPr lang="sv-SE" altLang="de-DE" sz="2800" dirty="0"/>
              <a:t> the data, from </a:t>
            </a:r>
            <a:r>
              <a:rPr lang="sv-SE" altLang="de-DE" sz="2800" dirty="0" err="1"/>
              <a:t>many</a:t>
            </a:r>
            <a:r>
              <a:rPr lang="sv-SE" altLang="de-DE" sz="2800" dirty="0"/>
              <a:t> different </a:t>
            </a:r>
            <a:r>
              <a:rPr lang="sv-SE" altLang="de-DE" sz="2800" dirty="0" err="1"/>
              <a:t>sources</a:t>
            </a:r>
            <a:endParaRPr lang="sv-SE" altLang="de-DE" sz="2800" dirty="0"/>
          </a:p>
          <a:p>
            <a:pPr eaLnBrk="1" hangingPunct="1">
              <a:defRPr/>
            </a:pPr>
            <a:r>
              <a:rPr lang="sv-SE" altLang="de-DE" sz="2800" dirty="0" err="1"/>
              <a:t>Security</a:t>
            </a:r>
            <a:r>
              <a:rPr lang="sv-SE" altLang="de-DE" sz="2800" dirty="0"/>
              <a:t> </a:t>
            </a:r>
            <a:r>
              <a:rPr lang="sv-SE" altLang="de-DE" sz="2800" dirty="0" err="1"/>
              <a:t>of</a:t>
            </a:r>
            <a:r>
              <a:rPr lang="sv-SE" altLang="de-DE" sz="2800" dirty="0"/>
              <a:t> data</a:t>
            </a:r>
          </a:p>
          <a:p>
            <a:pPr eaLnBrk="1" hangingPunct="1">
              <a:defRPr/>
            </a:pPr>
            <a:r>
              <a:rPr lang="sv-SE" altLang="de-DE" sz="2800" dirty="0" err="1"/>
              <a:t>Transparency</a:t>
            </a:r>
            <a:endParaRPr lang="sv-SE" altLang="de-DE" sz="2800" dirty="0"/>
          </a:p>
          <a:p>
            <a:pPr eaLnBrk="1" hangingPunct="1">
              <a:defRPr/>
            </a:pPr>
            <a:r>
              <a:rPr lang="sv-SE" altLang="de-DE" sz="2800" dirty="0" err="1"/>
              <a:t>Inaccuracy</a:t>
            </a:r>
            <a:r>
              <a:rPr lang="sv-SE" altLang="de-DE" sz="2800" dirty="0"/>
              <a:t>, </a:t>
            </a:r>
            <a:r>
              <a:rPr lang="sv-SE" altLang="de-DE" sz="2800" dirty="0" err="1"/>
              <a:t>discrimination</a:t>
            </a:r>
            <a:r>
              <a:rPr lang="sv-SE" altLang="de-DE" sz="2800" dirty="0"/>
              <a:t>, </a:t>
            </a:r>
            <a:r>
              <a:rPr lang="sv-SE" altLang="de-DE" sz="2800" dirty="0" err="1"/>
              <a:t>exclusion</a:t>
            </a:r>
            <a:r>
              <a:rPr lang="sv-SE" altLang="de-DE" sz="2800" dirty="0"/>
              <a:t> &amp; </a:t>
            </a:r>
            <a:r>
              <a:rPr lang="sv-SE" altLang="de-DE" sz="2800" dirty="0" err="1"/>
              <a:t>economic</a:t>
            </a:r>
            <a:r>
              <a:rPr lang="sv-SE" altLang="de-DE" sz="2800" dirty="0"/>
              <a:t> </a:t>
            </a:r>
            <a:r>
              <a:rPr lang="sv-SE" altLang="de-DE" sz="2800" dirty="0" err="1"/>
              <a:t>imbalance</a:t>
            </a:r>
            <a:endParaRPr lang="sv-SE" altLang="de-DE" sz="2800" dirty="0"/>
          </a:p>
          <a:p>
            <a:pPr eaLnBrk="1" hangingPunct="1">
              <a:defRPr/>
            </a:pPr>
            <a:r>
              <a:rPr lang="sv-SE" altLang="de-DE" sz="2800" dirty="0" err="1"/>
              <a:t>Increased</a:t>
            </a:r>
            <a:r>
              <a:rPr lang="sv-SE" altLang="de-DE" sz="2800" dirty="0"/>
              <a:t> </a:t>
            </a:r>
            <a:r>
              <a:rPr lang="sv-SE" altLang="de-DE" sz="2800" dirty="0" err="1"/>
              <a:t>possibilities</a:t>
            </a:r>
            <a:r>
              <a:rPr lang="sv-SE" altLang="de-DE" sz="2800" dirty="0"/>
              <a:t> </a:t>
            </a:r>
            <a:r>
              <a:rPr lang="sv-SE" altLang="de-DE" sz="2800" dirty="0" err="1"/>
              <a:t>of</a:t>
            </a:r>
            <a:r>
              <a:rPr lang="sv-SE" altLang="de-DE" sz="2800" dirty="0"/>
              <a:t> </a:t>
            </a:r>
            <a:r>
              <a:rPr lang="sv-SE" altLang="de-DE" sz="2800" dirty="0" err="1"/>
              <a:t>government</a:t>
            </a:r>
            <a:r>
              <a:rPr lang="sv-SE" altLang="de-DE" sz="2800" dirty="0"/>
              <a:t> </a:t>
            </a:r>
            <a:r>
              <a:rPr lang="sv-SE" altLang="de-DE" sz="2800" dirty="0" err="1"/>
              <a:t>surveillance</a:t>
            </a:r>
            <a:endParaRPr lang="sv-SE" altLang="de-DE" sz="2800" dirty="0"/>
          </a:p>
          <a:p>
            <a:pPr eaLnBrk="1" hangingPunct="1">
              <a:defRPr/>
            </a:pPr>
            <a:endParaRPr lang="sv-SE" altLang="de-DE" sz="2800" dirty="0"/>
          </a:p>
          <a:p>
            <a:pPr marL="0" indent="0">
              <a:buNone/>
              <a:defRPr/>
            </a:pPr>
            <a:r>
              <a:rPr lang="sv-SE" altLang="de-DE" sz="1800" i="1" dirty="0"/>
              <a:t>(Art. 29 WP - Opinion 03/2013 on </a:t>
            </a:r>
            <a:r>
              <a:rPr lang="sv-SE" altLang="de-DE" sz="1800" i="1" dirty="0" err="1"/>
              <a:t>purpose</a:t>
            </a:r>
            <a:r>
              <a:rPr lang="sv-SE" altLang="de-DE" sz="1800" i="1" dirty="0"/>
              <a:t> limitation)</a:t>
            </a:r>
          </a:p>
        </p:txBody>
      </p:sp>
      <p:pic>
        <p:nvPicPr>
          <p:cNvPr id="3" name="Picture 2"/>
          <p:cNvPicPr>
            <a:picLocks noChangeAspect="1"/>
          </p:cNvPicPr>
          <p:nvPr/>
        </p:nvPicPr>
        <p:blipFill>
          <a:blip r:embed="rId3"/>
          <a:stretch>
            <a:fillRect/>
          </a:stretch>
        </p:blipFill>
        <p:spPr>
          <a:xfrm>
            <a:off x="9380034" y="3642446"/>
            <a:ext cx="2667000" cy="2941178"/>
          </a:xfrm>
          <a:prstGeom prst="rect">
            <a:avLst/>
          </a:prstGeom>
        </p:spPr>
      </p:pic>
      <p:pic>
        <p:nvPicPr>
          <p:cNvPr id="6" name="Picture 5"/>
          <p:cNvPicPr>
            <a:picLocks noChangeAspect="1"/>
          </p:cNvPicPr>
          <p:nvPr/>
        </p:nvPicPr>
        <p:blipFill>
          <a:blip r:embed="rId4"/>
          <a:stretch>
            <a:fillRect/>
          </a:stretch>
        </p:blipFill>
        <p:spPr>
          <a:xfrm>
            <a:off x="9352547" y="1597940"/>
            <a:ext cx="2667000" cy="1714500"/>
          </a:xfrm>
          <a:prstGeom prst="rect">
            <a:avLst/>
          </a:prstGeom>
        </p:spPr>
      </p:pic>
    </p:spTree>
    <p:extLst>
      <p:ext uri="{BB962C8B-B14F-4D97-AF65-F5344CB8AC3E}">
        <p14:creationId xmlns:p14="http://schemas.microsoft.com/office/powerpoint/2010/main" val="4101940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sv-SE" altLang="sv-SE" dirty="0" smtClean="0"/>
              <a:t>Personal </a:t>
            </a:r>
            <a:r>
              <a:rPr lang="sv-SE" altLang="sv-SE" dirty="0" err="1" smtClean="0"/>
              <a:t>Discrimination</a:t>
            </a:r>
            <a:r>
              <a:rPr lang="sv-SE" altLang="sv-SE" dirty="0" smtClean="0"/>
              <a:t> in Online Ad </a:t>
            </a:r>
            <a:r>
              <a:rPr lang="sv-SE" altLang="sv-SE" dirty="0" err="1" smtClean="0"/>
              <a:t>Delivery</a:t>
            </a:r>
            <a:endParaRPr lang="sv-SE" altLang="sv-SE" dirty="0" smtClean="0"/>
          </a:p>
        </p:txBody>
      </p:sp>
      <p:sp>
        <p:nvSpPr>
          <p:cNvPr id="56323" name="Content Placeholder 3"/>
          <p:cNvSpPr>
            <a:spLocks noGrp="1"/>
          </p:cNvSpPr>
          <p:nvPr>
            <p:ph idx="1"/>
          </p:nvPr>
        </p:nvSpPr>
        <p:spPr/>
        <p:txBody>
          <a:bodyPr/>
          <a:lstStyle/>
          <a:p>
            <a:endParaRPr lang="sv-SE" altLang="sv-SE" smtClean="0"/>
          </a:p>
        </p:txBody>
      </p:sp>
      <p:sp>
        <p:nvSpPr>
          <p:cNvPr id="56326" name="Rectangle 4"/>
          <p:cNvSpPr>
            <a:spLocks noChangeArrowheads="1"/>
          </p:cNvSpPr>
          <p:nvPr/>
        </p:nvSpPr>
        <p:spPr bwMode="auto">
          <a:xfrm>
            <a:off x="5873579" y="6356007"/>
            <a:ext cx="6011133" cy="36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tx1"/>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v-SE" altLang="sv-SE" sz="1751" i="1" dirty="0"/>
              <a:t>Source: Latanya Sweeney, https://arxiv.org/abs/1301.6822</a:t>
            </a:r>
          </a:p>
        </p:txBody>
      </p:sp>
      <p:sp>
        <p:nvSpPr>
          <p:cNvPr id="56327" name="Slide Number Placeholder 1"/>
          <p:cNvSpPr>
            <a:spLocks noGrp="1"/>
          </p:cNvSpPr>
          <p:nvPr>
            <p:ph type="sldNum" sz="quarter" idx="4294967295"/>
          </p:nvPr>
        </p:nvSpPr>
        <p:spPr>
          <a:xfrm>
            <a:off x="8499389" y="6243251"/>
            <a:ext cx="1853514" cy="457200"/>
          </a:xfrm>
          <a:prstGeom prst="rect">
            <a:avLst/>
          </a:prstGeom>
          <a:noFill/>
        </p:spPr>
        <p:txBody>
          <a:bodyPr/>
          <a:lstStyle>
            <a:lvl1pPr>
              <a:spcBef>
                <a:spcPct val="20000"/>
              </a:spcBef>
              <a:buClr>
                <a:schemeClr val="accent2"/>
              </a:buClr>
              <a:buSzPct val="60000"/>
              <a:buFont typeface="Wingdings" panose="05000000000000000000" pitchFamily="2" charset="2"/>
              <a:buChar char="n"/>
              <a:defRPr sz="3114">
                <a:solidFill>
                  <a:schemeClr val="tx1"/>
                </a:solidFill>
                <a:latin typeface="Tahoma" panose="020B0604030504040204" pitchFamily="34" charset="0"/>
              </a:defRPr>
            </a:lvl1pPr>
            <a:lvl2pPr marL="722890" indent="-278035">
              <a:spcBef>
                <a:spcPct val="20000"/>
              </a:spcBef>
              <a:buClr>
                <a:schemeClr val="folHlink"/>
              </a:buClr>
              <a:buSzPct val="55000"/>
              <a:buFont typeface="Wingdings" panose="05000000000000000000" pitchFamily="2" charset="2"/>
              <a:buChar char="n"/>
              <a:defRPr sz="2724">
                <a:solidFill>
                  <a:schemeClr val="tx1"/>
                </a:solidFill>
                <a:latin typeface="Tahoma" panose="020B0604030504040204" pitchFamily="34" charset="0"/>
              </a:defRPr>
            </a:lvl2pPr>
            <a:lvl3pPr marL="1112139" indent="-222428">
              <a:spcBef>
                <a:spcPct val="20000"/>
              </a:spcBef>
              <a:buClr>
                <a:schemeClr val="tx1"/>
              </a:buClr>
              <a:buSzPct val="50000"/>
              <a:buFont typeface="Wingdings" panose="05000000000000000000" pitchFamily="2" charset="2"/>
              <a:buChar char="n"/>
              <a:defRPr sz="2335">
                <a:solidFill>
                  <a:schemeClr val="tx1"/>
                </a:solidFill>
                <a:latin typeface="Tahoma" panose="020B0604030504040204" pitchFamily="34" charset="0"/>
              </a:defRPr>
            </a:lvl3pPr>
            <a:lvl4pPr marL="1556995" indent="-222428">
              <a:spcBef>
                <a:spcPct val="20000"/>
              </a:spcBef>
              <a:buClr>
                <a:schemeClr val="hlink"/>
              </a:buClr>
              <a:buSzPct val="55000"/>
              <a:buFont typeface="Wingdings" panose="05000000000000000000" pitchFamily="2" charset="2"/>
              <a:buChar char="n"/>
              <a:defRPr sz="1946">
                <a:solidFill>
                  <a:schemeClr val="tx1"/>
                </a:solidFill>
                <a:latin typeface="Tahoma" panose="020B0604030504040204" pitchFamily="34" charset="0"/>
              </a:defRPr>
            </a:lvl4pPr>
            <a:lvl5pPr marL="2001850" indent="-222428">
              <a:spcBef>
                <a:spcPct val="20000"/>
              </a:spcBef>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5pPr>
            <a:lvl6pPr marL="2446706"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6pPr>
            <a:lvl7pPr marL="2891561"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7pPr>
            <a:lvl8pPr marL="3336417"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8pPr>
            <a:lvl9pPr marL="3781273"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9pPr>
          </a:lstStyle>
          <a:p>
            <a:pPr>
              <a:spcBef>
                <a:spcPct val="0"/>
              </a:spcBef>
              <a:buClrTx/>
              <a:buSzTx/>
              <a:buFontTx/>
              <a:buNone/>
            </a:pPr>
            <a:fld id="{E88836AF-12A6-4D89-A348-35EE06583841}" type="slidenum">
              <a:rPr lang="en-US" altLang="sv-SE" sz="1362"/>
              <a:pPr>
                <a:spcBef>
                  <a:spcPct val="0"/>
                </a:spcBef>
                <a:buClrTx/>
                <a:buSzTx/>
                <a:buFontTx/>
                <a:buNone/>
              </a:pPr>
              <a:t>5</a:t>
            </a:fld>
            <a:endParaRPr lang="en-US" altLang="sv-SE" sz="1362"/>
          </a:p>
        </p:txBody>
      </p:sp>
      <p:pic>
        <p:nvPicPr>
          <p:cNvPr id="2" name="Picture 1"/>
          <p:cNvPicPr>
            <a:picLocks noChangeAspect="1"/>
          </p:cNvPicPr>
          <p:nvPr/>
        </p:nvPicPr>
        <p:blipFill>
          <a:blip r:embed="rId3"/>
          <a:stretch>
            <a:fillRect/>
          </a:stretch>
        </p:blipFill>
        <p:spPr>
          <a:xfrm>
            <a:off x="334099" y="1492990"/>
            <a:ext cx="11523802" cy="4223008"/>
          </a:xfrm>
          <a:prstGeom prst="rect">
            <a:avLst/>
          </a:prstGeom>
        </p:spPr>
      </p:pic>
    </p:spTree>
    <p:extLst>
      <p:ext uri="{BB962C8B-B14F-4D97-AF65-F5344CB8AC3E}">
        <p14:creationId xmlns:p14="http://schemas.microsoft.com/office/powerpoint/2010/main" val="1549110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sv-SE" altLang="sv-SE" smtClean="0"/>
              <a:t>Gender Discrimination</a:t>
            </a:r>
          </a:p>
        </p:txBody>
      </p:sp>
      <p:sp>
        <p:nvSpPr>
          <p:cNvPr id="58371" name="Content Placeholder 2"/>
          <p:cNvSpPr>
            <a:spLocks noGrp="1"/>
          </p:cNvSpPr>
          <p:nvPr>
            <p:ph idx="1"/>
          </p:nvPr>
        </p:nvSpPr>
        <p:spPr>
          <a:xfrm>
            <a:off x="2758132" y="2967167"/>
            <a:ext cx="7562335" cy="4114800"/>
          </a:xfrm>
        </p:spPr>
        <p:txBody>
          <a:bodyPr/>
          <a:lstStyle/>
          <a:p>
            <a:pPr marL="0" indent="0">
              <a:buNone/>
            </a:pPr>
            <a:r>
              <a:rPr lang="en-US" altLang="sv-SE" dirty="0" smtClean="0">
                <a:latin typeface="Times New Roman" panose="02020603050405020304" pitchFamily="18" charset="0"/>
                <a:cs typeface="Times New Roman" panose="02020603050405020304" pitchFamily="18" charset="0"/>
              </a:rPr>
              <a:t>…..</a:t>
            </a:r>
          </a:p>
          <a:p>
            <a:pPr marL="0" indent="0">
              <a:buNone/>
            </a:pPr>
            <a:r>
              <a:rPr lang="en-US" altLang="sv-SE" dirty="0" smtClean="0">
                <a:latin typeface="Times New Roman" panose="02020603050405020304" pitchFamily="18" charset="0"/>
                <a:cs typeface="Times New Roman" panose="02020603050405020304" pitchFamily="18" charset="0"/>
              </a:rPr>
              <a:t>Google’s online advertising system, for instance, showed an ad for high-income jobs to men much more often than it showed the ad to women, </a:t>
            </a:r>
            <a:r>
              <a:rPr lang="en-US" altLang="sv-SE" dirty="0" smtClean="0">
                <a:latin typeface="Times New Roman" panose="02020603050405020304" pitchFamily="18" charset="0"/>
                <a:cs typeface="Times New Roman" panose="02020603050405020304" pitchFamily="18" charset="0"/>
                <a:hlinkClick r:id="rId3" tooltip="The study. "/>
              </a:rPr>
              <a:t>a new study</a:t>
            </a:r>
            <a:r>
              <a:rPr lang="en-US" altLang="sv-SE" dirty="0" smtClean="0">
                <a:latin typeface="Times New Roman" panose="02020603050405020304" pitchFamily="18" charset="0"/>
                <a:cs typeface="Times New Roman" panose="02020603050405020304" pitchFamily="18" charset="0"/>
              </a:rPr>
              <a:t> by Carnegie Mellon University researchers found.</a:t>
            </a:r>
          </a:p>
          <a:p>
            <a:pPr marL="0" indent="0">
              <a:buNone/>
            </a:pPr>
            <a:r>
              <a:rPr lang="en-US" altLang="sv-SE" dirty="0" smtClean="0">
                <a:latin typeface="Times New Roman" panose="02020603050405020304" pitchFamily="18" charset="0"/>
                <a:cs typeface="Times New Roman" panose="02020603050405020304" pitchFamily="18" charset="0"/>
              </a:rPr>
              <a:t>(</a:t>
            </a:r>
            <a:r>
              <a:rPr lang="sv-SE" altLang="sv-SE" dirty="0" smtClean="0"/>
              <a:t>JULY 9, 2015)</a:t>
            </a:r>
            <a:endParaRPr lang="sv-SE" altLang="sv-SE" dirty="0" smtClean="0">
              <a:latin typeface="Times New Roman" panose="02020603050405020304" pitchFamily="18" charset="0"/>
              <a:cs typeface="Times New Roman" panose="02020603050405020304" pitchFamily="18" charset="0"/>
            </a:endParaRPr>
          </a:p>
        </p:txBody>
      </p:sp>
      <p:sp>
        <p:nvSpPr>
          <p:cNvPr id="58372" name="Slide Number Placeholder 3"/>
          <p:cNvSpPr>
            <a:spLocks noGrp="1"/>
          </p:cNvSpPr>
          <p:nvPr>
            <p:ph type="sldNum" sz="quarter" idx="4294967295"/>
          </p:nvPr>
        </p:nvSpPr>
        <p:spPr>
          <a:xfrm>
            <a:off x="8499389" y="6243251"/>
            <a:ext cx="1853514" cy="457200"/>
          </a:xfrm>
          <a:prstGeom prst="rect">
            <a:avLst/>
          </a:prstGeom>
          <a:noFill/>
        </p:spPr>
        <p:txBody>
          <a:bodyPr/>
          <a:lstStyle>
            <a:lvl1pPr>
              <a:spcBef>
                <a:spcPct val="20000"/>
              </a:spcBef>
              <a:buClr>
                <a:schemeClr val="accent2"/>
              </a:buClr>
              <a:buSzPct val="60000"/>
              <a:buFont typeface="Wingdings" panose="05000000000000000000" pitchFamily="2" charset="2"/>
              <a:buChar char="n"/>
              <a:defRPr sz="3114">
                <a:solidFill>
                  <a:schemeClr val="tx1"/>
                </a:solidFill>
                <a:latin typeface="Tahoma" panose="020B0604030504040204" pitchFamily="34" charset="0"/>
              </a:defRPr>
            </a:lvl1pPr>
            <a:lvl2pPr marL="722890" indent="-278035">
              <a:spcBef>
                <a:spcPct val="20000"/>
              </a:spcBef>
              <a:buClr>
                <a:schemeClr val="folHlink"/>
              </a:buClr>
              <a:buSzPct val="55000"/>
              <a:buFont typeface="Wingdings" panose="05000000000000000000" pitchFamily="2" charset="2"/>
              <a:buChar char="n"/>
              <a:defRPr sz="2724">
                <a:solidFill>
                  <a:schemeClr val="tx1"/>
                </a:solidFill>
                <a:latin typeface="Tahoma" panose="020B0604030504040204" pitchFamily="34" charset="0"/>
              </a:defRPr>
            </a:lvl2pPr>
            <a:lvl3pPr marL="1112139" indent="-222428">
              <a:spcBef>
                <a:spcPct val="20000"/>
              </a:spcBef>
              <a:buClr>
                <a:schemeClr val="tx1"/>
              </a:buClr>
              <a:buSzPct val="50000"/>
              <a:buFont typeface="Wingdings" panose="05000000000000000000" pitchFamily="2" charset="2"/>
              <a:buChar char="n"/>
              <a:defRPr sz="2335">
                <a:solidFill>
                  <a:schemeClr val="tx1"/>
                </a:solidFill>
                <a:latin typeface="Tahoma" panose="020B0604030504040204" pitchFamily="34" charset="0"/>
              </a:defRPr>
            </a:lvl3pPr>
            <a:lvl4pPr marL="1556995" indent="-222428">
              <a:spcBef>
                <a:spcPct val="20000"/>
              </a:spcBef>
              <a:buClr>
                <a:schemeClr val="hlink"/>
              </a:buClr>
              <a:buSzPct val="55000"/>
              <a:buFont typeface="Wingdings" panose="05000000000000000000" pitchFamily="2" charset="2"/>
              <a:buChar char="n"/>
              <a:defRPr sz="1946">
                <a:solidFill>
                  <a:schemeClr val="tx1"/>
                </a:solidFill>
                <a:latin typeface="Tahoma" panose="020B0604030504040204" pitchFamily="34" charset="0"/>
              </a:defRPr>
            </a:lvl4pPr>
            <a:lvl5pPr marL="2001850" indent="-222428">
              <a:spcBef>
                <a:spcPct val="20000"/>
              </a:spcBef>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5pPr>
            <a:lvl6pPr marL="2446706"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6pPr>
            <a:lvl7pPr marL="2891561"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7pPr>
            <a:lvl8pPr marL="3336417"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8pPr>
            <a:lvl9pPr marL="3781273" indent="-222428" eaLnBrk="0" fontAlgn="base" hangingPunct="0">
              <a:spcBef>
                <a:spcPct val="20000"/>
              </a:spcBef>
              <a:spcAft>
                <a:spcPct val="0"/>
              </a:spcAft>
              <a:buClr>
                <a:schemeClr val="accent1"/>
              </a:buClr>
              <a:buSzPct val="50000"/>
              <a:buFont typeface="Wingdings" panose="05000000000000000000" pitchFamily="2" charset="2"/>
              <a:buChar char="n"/>
              <a:defRPr sz="1946">
                <a:solidFill>
                  <a:schemeClr val="tx1"/>
                </a:solidFill>
                <a:latin typeface="Tahoma" panose="020B0604030504040204" pitchFamily="34" charset="0"/>
              </a:defRPr>
            </a:lvl9pPr>
          </a:lstStyle>
          <a:p>
            <a:pPr>
              <a:spcBef>
                <a:spcPct val="0"/>
              </a:spcBef>
              <a:buClrTx/>
              <a:buSzTx/>
              <a:buFontTx/>
              <a:buNone/>
            </a:pPr>
            <a:fld id="{2447BB24-6858-4C1A-8B15-C2304247B230}" type="slidenum">
              <a:rPr lang="en-US" altLang="sv-SE" sz="1362"/>
              <a:pPr>
                <a:spcBef>
                  <a:spcPct val="0"/>
                </a:spcBef>
                <a:buClrTx/>
                <a:buSzTx/>
                <a:buFontTx/>
                <a:buNone/>
              </a:pPr>
              <a:t>6</a:t>
            </a:fld>
            <a:endParaRPr lang="en-US" altLang="sv-SE" sz="1362"/>
          </a:p>
        </p:txBody>
      </p:sp>
      <p:pic>
        <p:nvPicPr>
          <p:cNvPr id="5837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8291" y="2032687"/>
            <a:ext cx="4110166" cy="5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961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38200" y="500061"/>
            <a:ext cx="10515600" cy="1325563"/>
          </a:xfrm>
        </p:spPr>
        <p:txBody>
          <a:bodyPr/>
          <a:lstStyle/>
          <a:p>
            <a:r>
              <a:rPr lang="sv-SE" altLang="sv-SE" dirty="0" smtClean="0"/>
              <a:t>Price </a:t>
            </a:r>
            <a:r>
              <a:rPr lang="sv-SE" altLang="sv-SE" dirty="0" err="1" smtClean="0"/>
              <a:t>Discrimination</a:t>
            </a:r>
            <a:endParaRPr lang="sv-SE" altLang="sv-SE" dirty="0" smtClean="0"/>
          </a:p>
        </p:txBody>
      </p:sp>
      <p:pic>
        <p:nvPicPr>
          <p:cNvPr id="2" name="Picture 1"/>
          <p:cNvPicPr>
            <a:picLocks noChangeAspect="1"/>
          </p:cNvPicPr>
          <p:nvPr/>
        </p:nvPicPr>
        <p:blipFill>
          <a:blip r:embed="rId3"/>
          <a:stretch>
            <a:fillRect/>
          </a:stretch>
        </p:blipFill>
        <p:spPr>
          <a:xfrm>
            <a:off x="2369401" y="2010129"/>
            <a:ext cx="7891578" cy="2630526"/>
          </a:xfrm>
          <a:prstGeom prst="rect">
            <a:avLst/>
          </a:prstGeom>
        </p:spPr>
      </p:pic>
      <p:pic>
        <p:nvPicPr>
          <p:cNvPr id="5" name="Picture 4"/>
          <p:cNvPicPr>
            <a:picLocks noChangeAspect="1"/>
          </p:cNvPicPr>
          <p:nvPr/>
        </p:nvPicPr>
        <p:blipFill>
          <a:blip r:embed="rId4"/>
          <a:stretch>
            <a:fillRect/>
          </a:stretch>
        </p:blipFill>
        <p:spPr>
          <a:xfrm>
            <a:off x="1012089" y="4825160"/>
            <a:ext cx="2714625" cy="1685925"/>
          </a:xfrm>
          <a:prstGeom prst="rect">
            <a:avLst/>
          </a:prstGeom>
        </p:spPr>
      </p:pic>
      <p:pic>
        <p:nvPicPr>
          <p:cNvPr id="7" name="Picture 6"/>
          <p:cNvPicPr>
            <a:picLocks noChangeAspect="1"/>
          </p:cNvPicPr>
          <p:nvPr/>
        </p:nvPicPr>
        <p:blipFill>
          <a:blip r:embed="rId5"/>
          <a:stretch>
            <a:fillRect/>
          </a:stretch>
        </p:blipFill>
        <p:spPr>
          <a:xfrm>
            <a:off x="9801225" y="4710859"/>
            <a:ext cx="2390775" cy="1914525"/>
          </a:xfrm>
          <a:prstGeom prst="rect">
            <a:avLst/>
          </a:prstGeom>
        </p:spPr>
      </p:pic>
    </p:spTree>
    <p:extLst>
      <p:ext uri="{BB962C8B-B14F-4D97-AF65-F5344CB8AC3E}">
        <p14:creationId xmlns:p14="http://schemas.microsoft.com/office/powerpoint/2010/main" val="2758926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71031" y="578448"/>
            <a:ext cx="8408773" cy="696613"/>
          </a:xfrm>
          <a:prstGeom prst="rect">
            <a:avLst/>
          </a:prstGeom>
          <a:noFill/>
        </p:spPr>
        <p:txBody>
          <a:bodyPr>
            <a:spAutoFit/>
          </a:bodyPr>
          <a:lstStyle/>
          <a:p>
            <a:pPr>
              <a:defRPr/>
            </a:pPr>
            <a:r>
              <a:rPr lang="en-GB" sz="3941" b="1" dirty="0">
                <a:latin typeface="+mj-lt"/>
                <a:ea typeface="Gill Sans" charset="0"/>
                <a:cs typeface="Gill Sans" charset="0"/>
              </a:rPr>
              <a:t>Predictive Policing</a:t>
            </a:r>
          </a:p>
        </p:txBody>
      </p:sp>
      <p:pic>
        <p:nvPicPr>
          <p:cNvPr id="61443"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298592" y="3382662"/>
            <a:ext cx="253314" cy="180718"/>
          </a:xfrm>
        </p:spPr>
      </p:pic>
      <p:pic>
        <p:nvPicPr>
          <p:cNvPr id="6144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4743" y="1536873"/>
            <a:ext cx="3943350" cy="430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10630" y="4692475"/>
            <a:ext cx="1505979" cy="10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70484" y="2596077"/>
            <a:ext cx="6834259" cy="1573169"/>
          </a:xfrm>
          <a:prstGeom prst="rect">
            <a:avLst/>
          </a:prstGeom>
        </p:spPr>
      </p:pic>
    </p:spTree>
    <p:extLst>
      <p:ext uri="{BB962C8B-B14F-4D97-AF65-F5344CB8AC3E}">
        <p14:creationId xmlns:p14="http://schemas.microsoft.com/office/powerpoint/2010/main" val="2128907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1767808" y="2292438"/>
            <a:ext cx="1374637" cy="780091"/>
          </a:xfrm>
          <a:prstGeom prst="cloudCallout">
            <a:avLst>
              <a:gd name="adj1" fmla="val -14833"/>
              <a:gd name="adj2" fmla="val 3285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2466" name="Title 1"/>
          <p:cNvSpPr>
            <a:spLocks noGrp="1"/>
          </p:cNvSpPr>
          <p:nvPr>
            <p:ph type="title"/>
          </p:nvPr>
        </p:nvSpPr>
        <p:spPr>
          <a:xfrm>
            <a:off x="2767400" y="333632"/>
            <a:ext cx="7532987" cy="1366967"/>
          </a:xfrm>
        </p:spPr>
        <p:txBody>
          <a:bodyPr>
            <a:normAutofit fontScale="90000"/>
          </a:bodyPr>
          <a:lstStyle/>
          <a:p>
            <a:r>
              <a:rPr lang="sv-SE" altLang="de-DE" sz="3892" dirty="0" smtClean="0"/>
              <a:t>VI. Lack </a:t>
            </a:r>
            <a:r>
              <a:rPr lang="sv-SE" altLang="de-DE" sz="3892" dirty="0"/>
              <a:t>of </a:t>
            </a:r>
            <a:r>
              <a:rPr lang="sv-SE" altLang="de-DE" sz="3892" dirty="0" err="1"/>
              <a:t>control</a:t>
            </a:r>
            <a:r>
              <a:rPr lang="sv-SE" altLang="de-DE" sz="3892" dirty="0"/>
              <a:t> </a:t>
            </a:r>
            <a:r>
              <a:rPr lang="sv-SE" altLang="de-DE" sz="3892" dirty="0" err="1"/>
              <a:t>related</a:t>
            </a:r>
            <a:r>
              <a:rPr lang="sv-SE" altLang="de-DE" sz="3892" dirty="0"/>
              <a:t> to Cloud </a:t>
            </a:r>
            <a:r>
              <a:rPr lang="sv-SE" altLang="de-DE" sz="3892" dirty="0" err="1"/>
              <a:t>Computing</a:t>
            </a:r>
            <a:r>
              <a:rPr lang="sv-SE" altLang="de-DE" dirty="0" smtClean="0"/>
              <a:t/>
            </a:r>
            <a:br>
              <a:rPr lang="sv-SE" altLang="de-DE" dirty="0" smtClean="0"/>
            </a:br>
            <a:r>
              <a:rPr lang="sv-SE" altLang="de-DE" sz="3114" dirty="0"/>
              <a:t> (Art. 29 WP Opinion 05/2012)</a:t>
            </a:r>
            <a:endParaRPr lang="de-DE" altLang="de-DE" sz="3114" dirty="0"/>
          </a:p>
        </p:txBody>
      </p:sp>
      <p:sp>
        <p:nvSpPr>
          <p:cNvPr id="3" name="Content Placeholder 2"/>
          <p:cNvSpPr>
            <a:spLocks noGrp="1"/>
          </p:cNvSpPr>
          <p:nvPr>
            <p:ph idx="1"/>
          </p:nvPr>
        </p:nvSpPr>
        <p:spPr>
          <a:xfrm>
            <a:off x="6540842" y="2069432"/>
            <a:ext cx="5442610" cy="4995219"/>
          </a:xfrm>
        </p:spPr>
        <p:txBody>
          <a:bodyPr/>
          <a:lstStyle/>
          <a:p>
            <a:pPr>
              <a:defRPr/>
            </a:pPr>
            <a:r>
              <a:rPr lang="sv-SE" sz="2000" dirty="0"/>
              <a:t>Lack </a:t>
            </a:r>
            <a:r>
              <a:rPr lang="sv-SE" sz="2000" dirty="0" err="1"/>
              <a:t>of</a:t>
            </a:r>
            <a:r>
              <a:rPr lang="sv-SE" sz="2000" dirty="0"/>
              <a:t> </a:t>
            </a:r>
            <a:r>
              <a:rPr lang="sv-SE" sz="2000" dirty="0" err="1"/>
              <a:t>Transparency</a:t>
            </a:r>
            <a:r>
              <a:rPr lang="sv-SE" sz="2000" dirty="0"/>
              <a:t> in </a:t>
            </a:r>
            <a:r>
              <a:rPr lang="sv-SE" sz="2000" dirty="0" err="1"/>
              <a:t>regard</a:t>
            </a:r>
            <a:r>
              <a:rPr lang="sv-SE" sz="2000" dirty="0"/>
              <a:t> </a:t>
            </a:r>
            <a:r>
              <a:rPr lang="sv-SE" sz="2000" dirty="0" err="1"/>
              <a:t>to</a:t>
            </a:r>
            <a:r>
              <a:rPr lang="sv-SE" sz="2000" dirty="0"/>
              <a:t> Cloud </a:t>
            </a:r>
            <a:r>
              <a:rPr lang="sv-SE" sz="2000" dirty="0" err="1"/>
              <a:t>Service’s</a:t>
            </a:r>
            <a:r>
              <a:rPr lang="sv-SE" sz="2000" dirty="0"/>
              <a:t> operations:</a:t>
            </a:r>
          </a:p>
          <a:p>
            <a:pPr lvl="1">
              <a:defRPr/>
            </a:pPr>
            <a:r>
              <a:rPr lang="sv-SE" sz="1800" dirty="0" err="1">
                <a:solidFill>
                  <a:schemeClr val="tx2"/>
                </a:solidFill>
                <a:latin typeface="+mj-lt"/>
                <a:ea typeface="+mj-ea"/>
                <a:cs typeface="+mj-cs"/>
              </a:rPr>
              <a:t>Chain</a:t>
            </a:r>
            <a:r>
              <a:rPr lang="sv-SE" sz="1800" dirty="0">
                <a:solidFill>
                  <a:schemeClr val="tx2"/>
                </a:solidFill>
                <a:latin typeface="+mj-lt"/>
                <a:ea typeface="+mj-ea"/>
                <a:cs typeface="+mj-cs"/>
              </a:rPr>
              <a:t> </a:t>
            </a:r>
            <a:r>
              <a:rPr lang="sv-SE" sz="1800" dirty="0" err="1">
                <a:solidFill>
                  <a:schemeClr val="tx2"/>
                </a:solidFill>
                <a:latin typeface="+mj-lt"/>
                <a:ea typeface="+mj-ea"/>
                <a:cs typeface="+mj-cs"/>
              </a:rPr>
              <a:t>with</a:t>
            </a:r>
            <a:r>
              <a:rPr lang="sv-SE" sz="1800" dirty="0">
                <a:solidFill>
                  <a:schemeClr val="tx2"/>
                </a:solidFill>
                <a:latin typeface="+mj-lt"/>
                <a:ea typeface="+mj-ea"/>
                <a:cs typeface="+mj-cs"/>
              </a:rPr>
              <a:t> </a:t>
            </a:r>
            <a:r>
              <a:rPr lang="sv-SE" sz="1800" dirty="0" err="1">
                <a:solidFill>
                  <a:schemeClr val="tx2"/>
                </a:solidFill>
                <a:latin typeface="+mj-lt"/>
                <a:ea typeface="+mj-ea"/>
                <a:cs typeface="+mj-cs"/>
              </a:rPr>
              <a:t>multiple</a:t>
            </a:r>
            <a:r>
              <a:rPr lang="sv-SE" sz="1800" dirty="0">
                <a:solidFill>
                  <a:schemeClr val="tx2"/>
                </a:solidFill>
                <a:latin typeface="+mj-lt"/>
                <a:ea typeface="+mj-ea"/>
                <a:cs typeface="+mj-cs"/>
              </a:rPr>
              <a:t> processors &amp; </a:t>
            </a:r>
            <a:r>
              <a:rPr lang="sv-SE" sz="1800" dirty="0" err="1">
                <a:solidFill>
                  <a:schemeClr val="tx2"/>
                </a:solidFill>
                <a:latin typeface="+mj-lt"/>
                <a:ea typeface="+mj-ea"/>
                <a:cs typeface="+mj-cs"/>
              </a:rPr>
              <a:t>subcontractors</a:t>
            </a:r>
            <a:endParaRPr lang="sv-SE" sz="1800" dirty="0">
              <a:solidFill>
                <a:schemeClr val="tx2"/>
              </a:solidFill>
              <a:latin typeface="+mj-lt"/>
              <a:ea typeface="+mj-ea"/>
              <a:cs typeface="+mj-cs"/>
            </a:endParaRPr>
          </a:p>
          <a:p>
            <a:pPr lvl="1">
              <a:defRPr/>
            </a:pPr>
            <a:r>
              <a:rPr lang="sv-SE" sz="1800" dirty="0">
                <a:solidFill>
                  <a:schemeClr val="tx2"/>
                </a:solidFill>
                <a:latin typeface="+mj-lt"/>
                <a:ea typeface="+mj-ea"/>
                <a:cs typeface="+mj-cs"/>
              </a:rPr>
              <a:t>Different </a:t>
            </a:r>
            <a:r>
              <a:rPr lang="sv-SE" sz="1800" dirty="0" err="1">
                <a:solidFill>
                  <a:schemeClr val="tx2"/>
                </a:solidFill>
                <a:latin typeface="+mj-lt"/>
                <a:ea typeface="+mj-ea"/>
                <a:cs typeface="+mj-cs"/>
              </a:rPr>
              <a:t>geographic</a:t>
            </a:r>
            <a:r>
              <a:rPr lang="sv-SE" sz="1800" dirty="0">
                <a:solidFill>
                  <a:schemeClr val="tx2"/>
                </a:solidFill>
                <a:latin typeface="+mj-lt"/>
                <a:ea typeface="+mj-ea"/>
                <a:cs typeface="+mj-cs"/>
              </a:rPr>
              <a:t> </a:t>
            </a:r>
            <a:r>
              <a:rPr lang="sv-SE" sz="1800" dirty="0" err="1">
                <a:solidFill>
                  <a:schemeClr val="tx2"/>
                </a:solidFill>
                <a:latin typeface="+mj-lt"/>
                <a:ea typeface="+mj-ea"/>
                <a:cs typeface="+mj-cs"/>
              </a:rPr>
              <a:t>locations</a:t>
            </a:r>
            <a:r>
              <a:rPr lang="sv-SE" sz="1800" dirty="0">
                <a:solidFill>
                  <a:schemeClr val="tx2"/>
                </a:solidFill>
                <a:latin typeface="+mj-lt"/>
                <a:ea typeface="+mj-ea"/>
                <a:cs typeface="+mj-cs"/>
              </a:rPr>
              <a:t> </a:t>
            </a:r>
            <a:r>
              <a:rPr lang="sv-SE" sz="1800" dirty="0" err="1">
                <a:solidFill>
                  <a:schemeClr val="tx2"/>
                </a:solidFill>
                <a:latin typeface="+mj-lt"/>
                <a:ea typeface="+mj-ea"/>
                <a:cs typeface="+mj-cs"/>
              </a:rPr>
              <a:t>within</a:t>
            </a:r>
            <a:r>
              <a:rPr lang="sv-SE" sz="1800" dirty="0">
                <a:solidFill>
                  <a:schemeClr val="tx2"/>
                </a:solidFill>
                <a:latin typeface="+mj-lt"/>
                <a:ea typeface="+mj-ea"/>
                <a:cs typeface="+mj-cs"/>
              </a:rPr>
              <a:t> the EEA</a:t>
            </a:r>
          </a:p>
          <a:p>
            <a:pPr lvl="1">
              <a:defRPr/>
            </a:pPr>
            <a:r>
              <a:rPr lang="sv-SE" sz="1800" dirty="0">
                <a:solidFill>
                  <a:schemeClr val="tx2"/>
                </a:solidFill>
                <a:latin typeface="+mj-lt"/>
                <a:ea typeface="+mj-ea"/>
                <a:cs typeface="+mj-cs"/>
              </a:rPr>
              <a:t>Transfer </a:t>
            </a:r>
            <a:r>
              <a:rPr lang="sv-SE" sz="1800" dirty="0" err="1">
                <a:solidFill>
                  <a:schemeClr val="tx2"/>
                </a:solidFill>
                <a:latin typeface="+mj-lt"/>
                <a:ea typeface="+mj-ea"/>
                <a:cs typeface="+mj-cs"/>
              </a:rPr>
              <a:t>to</a:t>
            </a:r>
            <a:r>
              <a:rPr lang="sv-SE" sz="1800" dirty="0">
                <a:solidFill>
                  <a:schemeClr val="tx2"/>
                </a:solidFill>
                <a:latin typeface="+mj-lt"/>
                <a:ea typeface="+mj-ea"/>
                <a:cs typeface="+mj-cs"/>
              </a:rPr>
              <a:t> 3rd </a:t>
            </a:r>
            <a:r>
              <a:rPr lang="sv-SE" sz="1800" dirty="0" err="1">
                <a:solidFill>
                  <a:schemeClr val="tx2"/>
                </a:solidFill>
                <a:latin typeface="+mj-lt"/>
                <a:ea typeface="+mj-ea"/>
                <a:cs typeface="+mj-cs"/>
              </a:rPr>
              <a:t>countries</a:t>
            </a:r>
            <a:r>
              <a:rPr lang="sv-SE" sz="1800" dirty="0">
                <a:solidFill>
                  <a:schemeClr val="tx2"/>
                </a:solidFill>
                <a:latin typeface="+mj-lt"/>
                <a:ea typeface="+mj-ea"/>
                <a:cs typeface="+mj-cs"/>
              </a:rPr>
              <a:t> </a:t>
            </a:r>
            <a:r>
              <a:rPr lang="sv-SE" sz="1800" dirty="0" err="1">
                <a:solidFill>
                  <a:schemeClr val="tx2"/>
                </a:solidFill>
                <a:latin typeface="+mj-lt"/>
                <a:ea typeface="+mj-ea"/>
                <a:cs typeface="+mj-cs"/>
              </a:rPr>
              <a:t>outside</a:t>
            </a:r>
            <a:r>
              <a:rPr lang="sv-SE" sz="1800" dirty="0">
                <a:solidFill>
                  <a:schemeClr val="tx2"/>
                </a:solidFill>
                <a:latin typeface="+mj-lt"/>
                <a:ea typeface="+mj-ea"/>
                <a:cs typeface="+mj-cs"/>
              </a:rPr>
              <a:t> the EEA</a:t>
            </a:r>
          </a:p>
          <a:p>
            <a:pPr lvl="1">
              <a:defRPr/>
            </a:pPr>
            <a:r>
              <a:rPr lang="sv-SE" sz="1800" dirty="0" err="1">
                <a:solidFill>
                  <a:schemeClr val="tx2"/>
                </a:solidFill>
                <a:latin typeface="+mj-lt"/>
                <a:ea typeface="+mj-ea"/>
                <a:cs typeface="+mj-cs"/>
              </a:rPr>
              <a:t>Disclosure</a:t>
            </a:r>
            <a:r>
              <a:rPr lang="sv-SE" sz="1800" dirty="0">
                <a:solidFill>
                  <a:schemeClr val="tx2"/>
                </a:solidFill>
                <a:latin typeface="+mj-lt"/>
                <a:ea typeface="+mj-ea"/>
                <a:cs typeface="+mj-cs"/>
              </a:rPr>
              <a:t> </a:t>
            </a:r>
            <a:r>
              <a:rPr lang="sv-SE" sz="1800" dirty="0" err="1">
                <a:solidFill>
                  <a:schemeClr val="tx2"/>
                </a:solidFill>
                <a:latin typeface="+mj-lt"/>
                <a:ea typeface="+mj-ea"/>
                <a:cs typeface="+mj-cs"/>
              </a:rPr>
              <a:t>requests</a:t>
            </a:r>
            <a:r>
              <a:rPr lang="sv-SE" sz="1800" dirty="0">
                <a:solidFill>
                  <a:schemeClr val="tx2"/>
                </a:solidFill>
                <a:latin typeface="+mj-lt"/>
                <a:ea typeface="+mj-ea"/>
                <a:cs typeface="+mj-cs"/>
              </a:rPr>
              <a:t> by </a:t>
            </a:r>
            <a:r>
              <a:rPr lang="sv-SE" sz="1800" dirty="0" err="1">
                <a:solidFill>
                  <a:schemeClr val="tx2"/>
                </a:solidFill>
                <a:latin typeface="+mj-lt"/>
                <a:ea typeface="+mj-ea"/>
                <a:cs typeface="+mj-cs"/>
              </a:rPr>
              <a:t>law</a:t>
            </a:r>
            <a:r>
              <a:rPr lang="sv-SE" sz="1800" dirty="0">
                <a:solidFill>
                  <a:schemeClr val="tx2"/>
                </a:solidFill>
                <a:latin typeface="+mj-lt"/>
                <a:ea typeface="+mj-ea"/>
                <a:cs typeface="+mj-cs"/>
              </a:rPr>
              <a:t> </a:t>
            </a:r>
            <a:r>
              <a:rPr lang="sv-SE" sz="1800" dirty="0" err="1">
                <a:solidFill>
                  <a:schemeClr val="tx2"/>
                </a:solidFill>
                <a:latin typeface="+mj-lt"/>
                <a:ea typeface="+mj-ea"/>
                <a:cs typeface="+mj-cs"/>
              </a:rPr>
              <a:t>enforcement</a:t>
            </a:r>
            <a:endParaRPr lang="sv-SE" sz="1800" dirty="0">
              <a:solidFill>
                <a:schemeClr val="tx2"/>
              </a:solidFill>
              <a:latin typeface="+mj-lt"/>
              <a:ea typeface="+mj-ea"/>
              <a:cs typeface="+mj-cs"/>
            </a:endParaRPr>
          </a:p>
          <a:p>
            <a:pPr>
              <a:defRPr/>
            </a:pPr>
            <a:r>
              <a:rPr lang="sv-SE" sz="2000" dirty="0"/>
              <a:t>Lack </a:t>
            </a:r>
            <a:r>
              <a:rPr lang="sv-SE" sz="2000" dirty="0" err="1"/>
              <a:t>of</a:t>
            </a:r>
            <a:r>
              <a:rPr lang="sv-SE" sz="2000" dirty="0"/>
              <a:t> </a:t>
            </a:r>
            <a:r>
              <a:rPr lang="sv-SE" sz="2000" dirty="0" err="1"/>
              <a:t>Intervenability</a:t>
            </a:r>
            <a:r>
              <a:rPr lang="sv-SE" sz="2000" dirty="0"/>
              <a:t>: </a:t>
            </a:r>
          </a:p>
          <a:p>
            <a:pPr lvl="1">
              <a:defRPr/>
            </a:pPr>
            <a:r>
              <a:rPr lang="sv-SE" sz="1800" dirty="0">
                <a:solidFill>
                  <a:schemeClr val="tx2"/>
                </a:solidFill>
                <a:latin typeface="+mj-lt"/>
                <a:ea typeface="+mj-ea"/>
                <a:cs typeface="+mj-cs"/>
              </a:rPr>
              <a:t>Lack </a:t>
            </a:r>
            <a:r>
              <a:rPr lang="sv-SE" sz="1800" dirty="0" err="1">
                <a:solidFill>
                  <a:schemeClr val="tx2"/>
                </a:solidFill>
                <a:latin typeface="+mj-lt"/>
                <a:ea typeface="+mj-ea"/>
                <a:cs typeface="+mj-cs"/>
              </a:rPr>
              <a:t>of</a:t>
            </a:r>
            <a:r>
              <a:rPr lang="sv-SE" sz="1800" dirty="0">
                <a:solidFill>
                  <a:schemeClr val="tx2"/>
                </a:solidFill>
                <a:latin typeface="+mj-lt"/>
                <a:ea typeface="+mj-ea"/>
                <a:cs typeface="+mj-cs"/>
              </a:rPr>
              <a:t> </a:t>
            </a:r>
            <a:r>
              <a:rPr lang="sv-SE" sz="1800" dirty="0" err="1">
                <a:solidFill>
                  <a:schemeClr val="tx2"/>
                </a:solidFill>
                <a:latin typeface="+mj-lt"/>
                <a:ea typeface="+mj-ea"/>
                <a:cs typeface="+mj-cs"/>
              </a:rPr>
              <a:t>tools</a:t>
            </a:r>
            <a:r>
              <a:rPr lang="sv-SE" sz="1800" dirty="0">
                <a:solidFill>
                  <a:schemeClr val="tx2"/>
                </a:solidFill>
                <a:latin typeface="+mj-lt"/>
                <a:ea typeface="+mj-ea"/>
                <a:cs typeface="+mj-cs"/>
              </a:rPr>
              <a:t> provided for </a:t>
            </a:r>
            <a:r>
              <a:rPr lang="sv-SE" sz="1800" dirty="0" err="1">
                <a:solidFill>
                  <a:schemeClr val="tx2"/>
                </a:solidFill>
                <a:latin typeface="+mj-lt"/>
                <a:ea typeface="+mj-ea"/>
                <a:cs typeface="+mj-cs"/>
              </a:rPr>
              <a:t>exercising</a:t>
            </a:r>
            <a:r>
              <a:rPr lang="sv-SE" sz="1800" dirty="0">
                <a:solidFill>
                  <a:schemeClr val="tx2"/>
                </a:solidFill>
                <a:latin typeface="+mj-lt"/>
                <a:ea typeface="+mj-ea"/>
                <a:cs typeface="+mj-cs"/>
              </a:rPr>
              <a:t> data </a:t>
            </a:r>
            <a:r>
              <a:rPr lang="sv-SE" sz="1800" dirty="0" err="1">
                <a:solidFill>
                  <a:schemeClr val="tx2"/>
                </a:solidFill>
                <a:latin typeface="+mj-lt"/>
                <a:ea typeface="+mj-ea"/>
                <a:cs typeface="+mj-cs"/>
              </a:rPr>
              <a:t>subjects</a:t>
            </a:r>
            <a:r>
              <a:rPr lang="sv-SE" sz="1800" dirty="0">
                <a:solidFill>
                  <a:schemeClr val="tx2"/>
                </a:solidFill>
                <a:latin typeface="+mj-lt"/>
                <a:ea typeface="+mj-ea"/>
                <a:cs typeface="+mj-cs"/>
              </a:rPr>
              <a:t>’ </a:t>
            </a:r>
            <a:r>
              <a:rPr lang="sv-SE" sz="1800" dirty="0" err="1">
                <a:solidFill>
                  <a:schemeClr val="tx2"/>
                </a:solidFill>
                <a:latin typeface="+mj-lt"/>
                <a:ea typeface="+mj-ea"/>
                <a:cs typeface="+mj-cs"/>
              </a:rPr>
              <a:t>rights</a:t>
            </a:r>
            <a:endParaRPr lang="sv-SE" sz="1800" dirty="0">
              <a:solidFill>
                <a:schemeClr val="tx2"/>
              </a:solidFill>
              <a:latin typeface="+mj-lt"/>
              <a:ea typeface="+mj-ea"/>
              <a:cs typeface="+mj-cs"/>
            </a:endParaRPr>
          </a:p>
          <a:p>
            <a:pPr>
              <a:defRPr/>
            </a:pPr>
            <a:endParaRPr lang="sv-SE" sz="2335" dirty="0"/>
          </a:p>
          <a:p>
            <a:pPr>
              <a:defRPr/>
            </a:pPr>
            <a:endParaRPr lang="de-DE" sz="2335" dirty="0"/>
          </a:p>
        </p:txBody>
      </p:sp>
      <p:pic>
        <p:nvPicPr>
          <p:cNvPr id="7" name="Picture 6" descr="C:\Users\simofihu\AppData\Local\Microsoft\Windows\Temporary Internet Files\Content.IE5\3SH6C4ET\MC90043260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32" y="3068235"/>
            <a:ext cx="748773" cy="74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simofihu\AppData\Local\Microsoft\Windows\Temporary Internet Files\Content.IE5\WYC8Y30H\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097" y="2491291"/>
            <a:ext cx="859285" cy="85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simofihu\AppData\Local\Microsoft\Windows\Temporary Internet Files\Content.IE5\WYC8Y30H\MC90043163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34" y="3274644"/>
            <a:ext cx="748775" cy="74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loud Callout 11"/>
          <p:cNvSpPr/>
          <p:nvPr/>
        </p:nvSpPr>
        <p:spPr>
          <a:xfrm>
            <a:off x="4350664" y="2201498"/>
            <a:ext cx="1374637" cy="780091"/>
          </a:xfrm>
          <a:prstGeom prst="cloudCallout">
            <a:avLst>
              <a:gd name="adj1" fmla="val -14833"/>
              <a:gd name="adj2" fmla="val 32857"/>
            </a:avLst>
          </a:prstGeom>
          <a:solidFill>
            <a:schemeClr val="bg1"/>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accent6">
                  <a:lumMod val="75000"/>
                </a:schemeClr>
              </a:solidFill>
            </a:endParaRPr>
          </a:p>
        </p:txBody>
      </p:sp>
      <p:pic>
        <p:nvPicPr>
          <p:cNvPr id="13" name="Picture 12" descr="C:\Users\simofihu\AppData\Local\Microsoft\Windows\Temporary Internet Files\Content.IE5\WYC8Y30H\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389" y="2370109"/>
            <a:ext cx="913215" cy="91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loud Callout 13"/>
          <p:cNvSpPr/>
          <p:nvPr/>
        </p:nvSpPr>
        <p:spPr>
          <a:xfrm>
            <a:off x="1289914" y="4557789"/>
            <a:ext cx="1374637" cy="780091"/>
          </a:xfrm>
          <a:prstGeom prst="cloudCallout">
            <a:avLst>
              <a:gd name="adj1" fmla="val -14833"/>
              <a:gd name="adj2" fmla="val 32857"/>
            </a:avLst>
          </a:prstGeom>
          <a:solidFill>
            <a:schemeClr val="bg1"/>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5" name="Picture 14" descr="C:\Users\simofihu\AppData\Local\Microsoft\Windows\Temporary Internet Files\Content.IE5\WYC8Y30H\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198" y="4714828"/>
            <a:ext cx="859285" cy="85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loud Callout 15"/>
          <p:cNvSpPr/>
          <p:nvPr/>
        </p:nvSpPr>
        <p:spPr>
          <a:xfrm>
            <a:off x="4608875" y="4567041"/>
            <a:ext cx="1374637" cy="780091"/>
          </a:xfrm>
          <a:prstGeom prst="cloudCallout">
            <a:avLst>
              <a:gd name="adj1" fmla="val -14833"/>
              <a:gd name="adj2" fmla="val 32857"/>
            </a:avLst>
          </a:prstGeom>
          <a:solidFill>
            <a:schemeClr val="bg1"/>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7" name="Picture 16" descr="C:\Users\simofihu\AppData\Local\Microsoft\Windows\Temporary Internet Files\Content.IE5\WYC8Y30H\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096" y="4747977"/>
            <a:ext cx="859285" cy="85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54008" y="5669720"/>
            <a:ext cx="2667985" cy="507001"/>
          </a:xfrm>
          <a:prstGeom prst="rect">
            <a:avLst/>
          </a:prstGeom>
        </p:spPr>
        <p:txBody>
          <a:bodyPr vert="horz" wrap="square" lIns="91440" tIns="45720" rIns="91440" bIns="45720" rtlCol="0">
            <a:noAutofit/>
          </a:bodyPr>
          <a:lstStyle/>
          <a:p>
            <a:r>
              <a:rPr lang="sv-SE" dirty="0" err="1" smtClean="0">
                <a:solidFill>
                  <a:schemeClr val="accent2">
                    <a:lumMod val="75000"/>
                  </a:schemeClr>
                </a:solidFill>
                <a:latin typeface="Aharoni" panose="02010803020104030203" pitchFamily="2" charset="-79"/>
                <a:cs typeface="Aharoni" panose="02010803020104030203" pitchFamily="2" charset="-79"/>
              </a:rPr>
              <a:t>Storage</a:t>
            </a:r>
            <a:r>
              <a:rPr lang="sv-SE" dirty="0" smtClean="0">
                <a:solidFill>
                  <a:schemeClr val="accent2">
                    <a:lumMod val="75000"/>
                  </a:schemeClr>
                </a:solidFill>
                <a:latin typeface="Aharoni" panose="02010803020104030203" pitchFamily="2" charset="-79"/>
                <a:cs typeface="Aharoni" panose="02010803020104030203" pitchFamily="2" charset="-79"/>
              </a:rPr>
              <a:t> </a:t>
            </a:r>
            <a:r>
              <a:rPr lang="sv-SE" dirty="0" err="1" smtClean="0">
                <a:solidFill>
                  <a:schemeClr val="accent2">
                    <a:lumMod val="75000"/>
                  </a:schemeClr>
                </a:solidFill>
                <a:latin typeface="Aharoni" panose="02010803020104030203" pitchFamily="2" charset="-79"/>
                <a:cs typeface="Aharoni" panose="02010803020104030203" pitchFamily="2" charset="-79"/>
              </a:rPr>
              <a:t>Computation</a:t>
            </a:r>
            <a:r>
              <a:rPr lang="sv-SE" dirty="0" smtClean="0">
                <a:solidFill>
                  <a:schemeClr val="accent2">
                    <a:lumMod val="75000"/>
                  </a:schemeClr>
                </a:solidFill>
                <a:latin typeface="Aharoni" panose="02010803020104030203" pitchFamily="2" charset="-79"/>
                <a:cs typeface="Aharoni" panose="02010803020104030203" pitchFamily="2" charset="-79"/>
              </a:rPr>
              <a:t> -- </a:t>
            </a:r>
            <a:r>
              <a:rPr lang="sv-SE" dirty="0" err="1" smtClean="0">
                <a:solidFill>
                  <a:schemeClr val="accent2">
                    <a:lumMod val="75000"/>
                  </a:schemeClr>
                </a:solidFill>
                <a:latin typeface="Aharoni" panose="02010803020104030203" pitchFamily="2" charset="-79"/>
                <a:cs typeface="Aharoni" panose="02010803020104030203" pitchFamily="2" charset="-79"/>
              </a:rPr>
              <a:t>PaaS</a:t>
            </a:r>
            <a:endParaRPr lang="sv-SE" dirty="0">
              <a:solidFill>
                <a:schemeClr val="accent2">
                  <a:lumMod val="75000"/>
                </a:schemeClr>
              </a:solidFill>
              <a:latin typeface="Aharoni" panose="02010803020104030203" pitchFamily="2" charset="-79"/>
              <a:cs typeface="Aharoni" panose="02010803020104030203" pitchFamily="2" charset="-79"/>
            </a:endParaRPr>
          </a:p>
          <a:p>
            <a:endParaRPr lang="sv-SE" sz="1600" dirty="0" smtClean="0">
              <a:solidFill>
                <a:srgbClr val="0070C0"/>
              </a:solidFill>
              <a:latin typeface="Aharoni" panose="02010803020104030203" pitchFamily="2" charset="-79"/>
              <a:cs typeface="Aharoni" panose="02010803020104030203" pitchFamily="2" charset="-79"/>
            </a:endParaRPr>
          </a:p>
        </p:txBody>
      </p:sp>
      <p:sp>
        <p:nvSpPr>
          <p:cNvPr id="4" name="Rectangle 3"/>
          <p:cNvSpPr/>
          <p:nvPr/>
        </p:nvSpPr>
        <p:spPr>
          <a:xfrm>
            <a:off x="4146261" y="3271676"/>
            <a:ext cx="2600276" cy="646331"/>
          </a:xfrm>
          <a:prstGeom prst="rect">
            <a:avLst/>
          </a:prstGeom>
        </p:spPr>
        <p:txBody>
          <a:bodyPr wrap="square">
            <a:spAutoFit/>
          </a:bodyPr>
          <a:lstStyle/>
          <a:p>
            <a:r>
              <a:rPr lang="sv-SE" dirty="0" smtClean="0">
                <a:solidFill>
                  <a:schemeClr val="accent6">
                    <a:lumMod val="75000"/>
                  </a:schemeClr>
                </a:solidFill>
                <a:latin typeface="Aharoni" panose="02010803020104030203" pitchFamily="2" charset="-79"/>
                <a:cs typeface="Aharoni" panose="02010803020104030203" pitchFamily="2" charset="-79"/>
              </a:rPr>
              <a:t>Business </a:t>
            </a:r>
            <a:r>
              <a:rPr lang="sv-SE" dirty="0" err="1" smtClean="0">
                <a:solidFill>
                  <a:schemeClr val="accent6">
                    <a:lumMod val="75000"/>
                  </a:schemeClr>
                </a:solidFill>
                <a:latin typeface="Aharoni" panose="02010803020104030203" pitchFamily="2" charset="-79"/>
                <a:cs typeface="Aharoni" panose="02010803020104030203" pitchFamily="2" charset="-79"/>
              </a:rPr>
              <a:t>Intelligence</a:t>
            </a:r>
            <a:r>
              <a:rPr lang="sv-SE" dirty="0" smtClean="0">
                <a:solidFill>
                  <a:schemeClr val="accent6">
                    <a:lumMod val="75000"/>
                  </a:schemeClr>
                </a:solidFill>
                <a:latin typeface="Aharoni" panose="02010803020104030203" pitchFamily="2" charset="-79"/>
                <a:cs typeface="Aharoni" panose="02010803020104030203" pitchFamily="2" charset="-79"/>
              </a:rPr>
              <a:t> </a:t>
            </a:r>
            <a:r>
              <a:rPr lang="sv-SE" dirty="0" err="1" smtClean="0">
                <a:solidFill>
                  <a:schemeClr val="accent6">
                    <a:lumMod val="75000"/>
                  </a:schemeClr>
                </a:solidFill>
                <a:latin typeface="Aharoni" panose="02010803020104030203" pitchFamily="2" charset="-79"/>
                <a:cs typeface="Aharoni" panose="02010803020104030203" pitchFamily="2" charset="-79"/>
              </a:rPr>
              <a:t>Database</a:t>
            </a:r>
            <a:r>
              <a:rPr lang="sv-SE" dirty="0" smtClean="0">
                <a:solidFill>
                  <a:schemeClr val="accent6">
                    <a:lumMod val="75000"/>
                  </a:schemeClr>
                </a:solidFill>
                <a:latin typeface="Aharoni" panose="02010803020104030203" pitchFamily="2" charset="-79"/>
                <a:cs typeface="Aharoni" panose="02010803020104030203" pitchFamily="2" charset="-79"/>
              </a:rPr>
              <a:t> - </a:t>
            </a:r>
            <a:r>
              <a:rPr lang="sv-SE" dirty="0" err="1" smtClean="0">
                <a:solidFill>
                  <a:schemeClr val="accent6">
                    <a:lumMod val="75000"/>
                  </a:schemeClr>
                </a:solidFill>
                <a:latin typeface="Aharoni" panose="02010803020104030203" pitchFamily="2" charset="-79"/>
                <a:cs typeface="Aharoni" panose="02010803020104030203" pitchFamily="2" charset="-79"/>
              </a:rPr>
              <a:t>PaaS</a:t>
            </a:r>
            <a:endParaRPr lang="sv-SE" dirty="0">
              <a:solidFill>
                <a:schemeClr val="accent6">
                  <a:lumMod val="75000"/>
                </a:schemeClr>
              </a:solidFill>
              <a:latin typeface="Aharoni" panose="02010803020104030203" pitchFamily="2" charset="-79"/>
              <a:cs typeface="Aharoni" panose="02010803020104030203" pitchFamily="2" charset="-79"/>
            </a:endParaRPr>
          </a:p>
        </p:txBody>
      </p:sp>
      <p:sp>
        <p:nvSpPr>
          <p:cNvPr id="20" name="TextBox 19"/>
          <p:cNvSpPr txBox="1"/>
          <p:nvPr/>
        </p:nvSpPr>
        <p:spPr>
          <a:xfrm>
            <a:off x="4257913" y="5546453"/>
            <a:ext cx="2683799" cy="630268"/>
          </a:xfrm>
          <a:prstGeom prst="rect">
            <a:avLst/>
          </a:prstGeom>
        </p:spPr>
        <p:txBody>
          <a:bodyPr vert="horz" wrap="square" lIns="91440" tIns="45720" rIns="91440" bIns="45720" rtlCol="0">
            <a:noAutofit/>
          </a:bodyPr>
          <a:lstStyle/>
          <a:p>
            <a:r>
              <a:rPr lang="sv-SE" dirty="0" smtClean="0">
                <a:solidFill>
                  <a:schemeClr val="accent2">
                    <a:lumMod val="75000"/>
                  </a:schemeClr>
                </a:solidFill>
                <a:latin typeface="Aharoni" panose="02010803020104030203" pitchFamily="2" charset="-79"/>
                <a:cs typeface="Aharoni" panose="02010803020104030203" pitchFamily="2" charset="-79"/>
              </a:rPr>
              <a:t>Backup </a:t>
            </a:r>
            <a:r>
              <a:rPr lang="sv-SE" dirty="0" err="1" smtClean="0">
                <a:solidFill>
                  <a:schemeClr val="accent2">
                    <a:lumMod val="75000"/>
                  </a:schemeClr>
                </a:solidFill>
                <a:latin typeface="Aharoni" panose="02010803020104030203" pitchFamily="2" charset="-79"/>
                <a:cs typeface="Aharoni" panose="02010803020104030203" pitchFamily="2" charset="-79"/>
              </a:rPr>
              <a:t>Computation</a:t>
            </a:r>
            <a:r>
              <a:rPr lang="sv-SE" dirty="0" smtClean="0">
                <a:solidFill>
                  <a:schemeClr val="accent2">
                    <a:lumMod val="75000"/>
                  </a:schemeClr>
                </a:solidFill>
                <a:latin typeface="Aharoni" panose="02010803020104030203" pitchFamily="2" charset="-79"/>
                <a:cs typeface="Aharoni" panose="02010803020104030203" pitchFamily="2" charset="-79"/>
              </a:rPr>
              <a:t> </a:t>
            </a:r>
            <a:endParaRPr lang="sv-SE" dirty="0">
              <a:solidFill>
                <a:schemeClr val="accent2">
                  <a:lumMod val="75000"/>
                </a:schemeClr>
              </a:solidFill>
              <a:latin typeface="Aharoni" panose="02010803020104030203" pitchFamily="2" charset="-79"/>
              <a:cs typeface="Aharoni" panose="02010803020104030203" pitchFamily="2" charset="-79"/>
            </a:endParaRPr>
          </a:p>
          <a:p>
            <a:r>
              <a:rPr lang="sv-SE" dirty="0" smtClean="0">
                <a:solidFill>
                  <a:schemeClr val="accent2">
                    <a:lumMod val="75000"/>
                  </a:schemeClr>
                </a:solidFill>
                <a:latin typeface="Aharoni" panose="02010803020104030203" pitchFamily="2" charset="-79"/>
                <a:cs typeface="Aharoni" panose="02010803020104030203" pitchFamily="2" charset="-79"/>
              </a:rPr>
              <a:t>- </a:t>
            </a:r>
            <a:r>
              <a:rPr lang="sv-SE" dirty="0" err="1" smtClean="0">
                <a:solidFill>
                  <a:schemeClr val="accent2">
                    <a:lumMod val="75000"/>
                  </a:schemeClr>
                </a:solidFill>
                <a:latin typeface="Aharoni" panose="02010803020104030203" pitchFamily="2" charset="-79"/>
                <a:cs typeface="Aharoni" panose="02010803020104030203" pitchFamily="2" charset="-79"/>
              </a:rPr>
              <a:t>PaaS</a:t>
            </a:r>
            <a:endParaRPr lang="sv-SE" dirty="0">
              <a:solidFill>
                <a:schemeClr val="accent2">
                  <a:lumMod val="75000"/>
                </a:schemeClr>
              </a:solidFill>
              <a:latin typeface="Aharoni" panose="02010803020104030203" pitchFamily="2" charset="-79"/>
              <a:cs typeface="Aharoni" panose="02010803020104030203" pitchFamily="2" charset="-79"/>
            </a:endParaRPr>
          </a:p>
          <a:p>
            <a:endParaRPr lang="sv-SE" sz="1600" dirty="0" smtClean="0">
              <a:solidFill>
                <a:srgbClr val="0070C0"/>
              </a:solidFill>
              <a:latin typeface="Aharoni" panose="02010803020104030203" pitchFamily="2" charset="-79"/>
              <a:cs typeface="Aharoni" panose="02010803020104030203" pitchFamily="2" charset="-79"/>
            </a:endParaRPr>
          </a:p>
        </p:txBody>
      </p:sp>
      <p:sp>
        <p:nvSpPr>
          <p:cNvPr id="28" name="TextBox 27"/>
          <p:cNvSpPr txBox="1"/>
          <p:nvPr/>
        </p:nvSpPr>
        <p:spPr>
          <a:xfrm>
            <a:off x="1422198" y="3269434"/>
            <a:ext cx="2733359" cy="358778"/>
          </a:xfrm>
          <a:prstGeom prst="rect">
            <a:avLst/>
          </a:prstGeom>
        </p:spPr>
        <p:txBody>
          <a:bodyPr vert="horz" wrap="square" lIns="91440" tIns="45720" rIns="91440" bIns="45720" rtlCol="0">
            <a:noAutofit/>
          </a:bodyPr>
          <a:lstStyle/>
          <a:p>
            <a:r>
              <a:rPr lang="sv-SE" dirty="0">
                <a:solidFill>
                  <a:srgbClr val="0070C0"/>
                </a:solidFill>
                <a:latin typeface="Aharoni" panose="02010803020104030203" pitchFamily="2" charset="-79"/>
                <a:cs typeface="Aharoni" panose="02010803020104030203" pitchFamily="2" charset="-79"/>
              </a:rPr>
              <a:t>CRM </a:t>
            </a:r>
            <a:r>
              <a:rPr lang="sv-SE" dirty="0" err="1">
                <a:solidFill>
                  <a:srgbClr val="0070C0"/>
                </a:solidFill>
                <a:latin typeface="Aharoni" panose="02010803020104030203" pitchFamily="2" charset="-79"/>
                <a:cs typeface="Aharoni" panose="02010803020104030203" pitchFamily="2" charset="-79"/>
              </a:rPr>
              <a:t>Sales</a:t>
            </a:r>
            <a:r>
              <a:rPr lang="sv-SE" dirty="0">
                <a:solidFill>
                  <a:srgbClr val="0070C0"/>
                </a:solidFill>
                <a:latin typeface="Aharoni" panose="02010803020104030203" pitchFamily="2" charset="-79"/>
                <a:cs typeface="Aharoni" panose="02010803020104030203" pitchFamily="2" charset="-79"/>
              </a:rPr>
              <a:t> </a:t>
            </a:r>
            <a:r>
              <a:rPr lang="sv-SE" dirty="0" smtClean="0">
                <a:solidFill>
                  <a:srgbClr val="0070C0"/>
                </a:solidFill>
                <a:latin typeface="Aharoni" panose="02010803020104030203" pitchFamily="2" charset="-79"/>
                <a:cs typeface="Aharoni" panose="02010803020104030203" pitchFamily="2" charset="-79"/>
              </a:rPr>
              <a:t>Management - </a:t>
            </a:r>
            <a:r>
              <a:rPr lang="sv-SE" dirty="0" err="1" smtClean="0">
                <a:solidFill>
                  <a:srgbClr val="0070C0"/>
                </a:solidFill>
                <a:latin typeface="Aharoni" panose="02010803020104030203" pitchFamily="2" charset="-79"/>
                <a:cs typeface="Aharoni" panose="02010803020104030203" pitchFamily="2" charset="-79"/>
              </a:rPr>
              <a:t>SaaS</a:t>
            </a:r>
            <a:endParaRPr lang="sv-SE" dirty="0">
              <a:solidFill>
                <a:srgbClr val="0070C0"/>
              </a:solidFill>
              <a:latin typeface="Aharoni" panose="02010803020104030203" pitchFamily="2" charset="-79"/>
              <a:cs typeface="Aharoni" panose="02010803020104030203" pitchFamily="2" charset="-79"/>
            </a:endParaRPr>
          </a:p>
          <a:p>
            <a:endParaRPr lang="sv-SE" sz="1600" dirty="0" smtClean="0">
              <a:solidFill>
                <a:srgbClr val="0070C0"/>
              </a:solidFill>
              <a:latin typeface="Aharoni" panose="02010803020104030203" pitchFamily="2" charset="-79"/>
              <a:cs typeface="Aharoni" panose="02010803020104030203" pitchFamily="2" charset="-79"/>
            </a:endParaRPr>
          </a:p>
        </p:txBody>
      </p:sp>
      <p:cxnSp>
        <p:nvCxnSpPr>
          <p:cNvPr id="6" name="Elbow Connector 5"/>
          <p:cNvCxnSpPr/>
          <p:nvPr/>
        </p:nvCxnSpPr>
        <p:spPr>
          <a:xfrm flipV="1">
            <a:off x="942082" y="2795913"/>
            <a:ext cx="931416" cy="91629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472" name="Straight Arrow Connector 62471"/>
          <p:cNvCxnSpPr/>
          <p:nvPr/>
        </p:nvCxnSpPr>
        <p:spPr>
          <a:xfrm>
            <a:off x="4849570" y="3206581"/>
            <a:ext cx="22284" cy="16054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474" name="Straight Arrow Connector 62473"/>
          <p:cNvCxnSpPr>
            <a:endCxn id="13" idx="1"/>
          </p:cNvCxnSpPr>
          <p:nvPr/>
        </p:nvCxnSpPr>
        <p:spPr>
          <a:xfrm>
            <a:off x="2515460" y="2790366"/>
            <a:ext cx="1910929" cy="363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484" name="Elbow Connector 62483"/>
          <p:cNvCxnSpPr/>
          <p:nvPr/>
        </p:nvCxnSpPr>
        <p:spPr>
          <a:xfrm rot="10800000" flipV="1">
            <a:off x="2069914" y="3116401"/>
            <a:ext cx="2537080" cy="1785772"/>
          </a:xfrm>
          <a:prstGeom prst="bentConnector3">
            <a:avLst>
              <a:gd name="adj1" fmla="val 3121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7" name="TextBox 1"/>
          <p:cNvSpPr txBox="1">
            <a:spLocks noChangeArrowheads="1"/>
          </p:cNvSpPr>
          <p:nvPr/>
        </p:nvSpPr>
        <p:spPr bwMode="auto">
          <a:xfrm>
            <a:off x="0" y="6491128"/>
            <a:ext cx="3259095" cy="2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tx1"/>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v-SE" altLang="sv-SE" sz="1168" i="1" dirty="0" smtClean="0"/>
              <a:t>Picture </a:t>
            </a:r>
            <a:r>
              <a:rPr lang="sv-SE" altLang="sv-SE" sz="1168" i="1" dirty="0" err="1" smtClean="0"/>
              <a:t>after</a:t>
            </a:r>
            <a:r>
              <a:rPr lang="sv-SE" altLang="sv-SE" sz="1168" i="1" dirty="0" smtClean="0"/>
              <a:t>: </a:t>
            </a:r>
            <a:r>
              <a:rPr lang="sv-SE" altLang="sv-SE" sz="1168" i="1" dirty="0"/>
              <a:t>Siani Pearson, </a:t>
            </a:r>
            <a:r>
              <a:rPr lang="sv-SE" altLang="sv-SE" sz="1168" i="1" dirty="0" err="1"/>
              <a:t>NordSec</a:t>
            </a:r>
            <a:r>
              <a:rPr lang="sv-SE" altLang="sv-SE" sz="1168" i="1" dirty="0"/>
              <a:t> </a:t>
            </a:r>
            <a:r>
              <a:rPr lang="sv-SE" altLang="sv-SE" sz="1168" i="1" dirty="0" smtClean="0"/>
              <a:t>2014</a:t>
            </a:r>
            <a:endParaRPr lang="de-DE" altLang="sv-SE" sz="1168" i="1" dirty="0"/>
          </a:p>
        </p:txBody>
      </p:sp>
    </p:spTree>
    <p:extLst>
      <p:ext uri="{BB962C8B-B14F-4D97-AF65-F5344CB8AC3E}">
        <p14:creationId xmlns:p14="http://schemas.microsoft.com/office/powerpoint/2010/main" val="2787603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7514</TotalTime>
  <Words>1775</Words>
  <Application>Microsoft Office PowerPoint</Application>
  <PresentationFormat>Widescreen</PresentationFormat>
  <Paragraphs>101</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Aharoni</vt:lpstr>
      <vt:lpstr>Arial</vt:lpstr>
      <vt:lpstr>Arial Black</vt:lpstr>
      <vt:lpstr>Calibri</vt:lpstr>
      <vt:lpstr>Gill Sans</vt:lpstr>
      <vt:lpstr>Tahoma</vt:lpstr>
      <vt:lpstr>Times New Roman</vt:lpstr>
      <vt:lpstr>video</vt:lpstr>
      <vt:lpstr>slides</vt:lpstr>
      <vt:lpstr>Privacy Issues in Practice – Part II </vt:lpstr>
      <vt:lpstr>IV. Privacy Risks of Social Networks – Social Network Analysis</vt:lpstr>
      <vt:lpstr>New types of derived data</vt:lpstr>
      <vt:lpstr>  V. Privacy Risks &amp; Challenges of Big Data</vt:lpstr>
      <vt:lpstr>Personal Discrimination in Online Ad Delivery</vt:lpstr>
      <vt:lpstr>Gender Discrimination</vt:lpstr>
      <vt:lpstr>Price Discrimination</vt:lpstr>
      <vt:lpstr>PowerPoint Presentation</vt:lpstr>
      <vt:lpstr>VI. Lack of control related to Cloud Computing  (Art. 29 WP Opinion 05/2012)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dc:creator>
  <cp:lastModifiedBy>Simone Fischer Hübner</cp:lastModifiedBy>
  <cp:revision>279</cp:revision>
  <dcterms:created xsi:type="dcterms:W3CDTF">2017-11-06T11:44:22Z</dcterms:created>
  <dcterms:modified xsi:type="dcterms:W3CDTF">2018-03-17T19:12:03Z</dcterms:modified>
</cp:coreProperties>
</file>