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1" r:id="rId2"/>
  </p:sldMasterIdLst>
  <p:notesMasterIdLst>
    <p:notesMasterId r:id="rId7"/>
  </p:notesMasterIdLst>
  <p:handoutMasterIdLst>
    <p:handoutMasterId r:id="rId8"/>
  </p:handoutMasterIdLst>
  <p:sldIdLst>
    <p:sldId id="281" r:id="rId3"/>
    <p:sldId id="283" r:id="rId4"/>
    <p:sldId id="284" r:id="rId5"/>
    <p:sldId id="285"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0" autoAdjust="0"/>
    <p:restoredTop sz="58707" autoAdjust="0"/>
  </p:normalViewPr>
  <p:slideViewPr>
    <p:cSldViewPr snapToGrid="0">
      <p:cViewPr varScale="1">
        <p:scale>
          <a:sx n="27" d="100"/>
          <a:sy n="27" d="100"/>
        </p:scale>
        <p:origin x="1512" y="54"/>
      </p:cViewPr>
      <p:guideLst/>
    </p:cSldViewPr>
  </p:slideViewPr>
  <p:notesTextViewPr>
    <p:cViewPr>
      <p:scale>
        <a:sx n="1" d="1"/>
        <a:sy n="1" d="1"/>
      </p:scale>
      <p:origin x="0" y="-798"/>
    </p:cViewPr>
  </p:notesTextViewPr>
  <p:notesViewPr>
    <p:cSldViewPr snapToGrid="0">
      <p:cViewPr varScale="1">
        <p:scale>
          <a:sx n="117" d="100"/>
          <a:sy n="117" d="100"/>
        </p:scale>
        <p:origin x="511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7438299-5E50-483A-BDDD-118514950897}" type="datetimeFigureOut">
              <a:rPr lang="sv-SE" smtClean="0"/>
              <a:t>2018-03-17</a:t>
            </a:fld>
            <a:endParaRPr lang="sv-SE"/>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977D4A5-6DD5-4AA2-B8A9-D5F126C32D24}" type="slidenum">
              <a:rPr lang="sv-SE" smtClean="0"/>
              <a:t>‹#›</a:t>
            </a:fld>
            <a:endParaRPr lang="sv-SE"/>
          </a:p>
        </p:txBody>
      </p:sp>
    </p:spTree>
    <p:extLst>
      <p:ext uri="{BB962C8B-B14F-4D97-AF65-F5344CB8AC3E}">
        <p14:creationId xmlns:p14="http://schemas.microsoft.com/office/powerpoint/2010/main" val="2699627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DD337D-902E-4323-955D-3424B45B3156}" type="datetimeFigureOut">
              <a:rPr lang="sv-SE" smtClean="0"/>
              <a:t>2018-03-17</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3D2654-7E8B-40E6-B8FF-2E05FF0005C9}" type="slidenum">
              <a:rPr lang="sv-SE" smtClean="0"/>
              <a:t>‹#›</a:t>
            </a:fld>
            <a:endParaRPr lang="sv-SE"/>
          </a:p>
        </p:txBody>
      </p:sp>
    </p:spTree>
    <p:extLst>
      <p:ext uri="{BB962C8B-B14F-4D97-AF65-F5344CB8AC3E}">
        <p14:creationId xmlns:p14="http://schemas.microsoft.com/office/powerpoint/2010/main" val="104404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Privacy is a basic human right and expression of human dignity and autonomy of individuals. </a:t>
            </a:r>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it is </a:t>
            </a:r>
            <a:r>
              <a:rPr lang="en-US" sz="1200" b="1" kern="1200" dirty="0" smtClean="0">
                <a:solidFill>
                  <a:schemeClr val="tx1"/>
                </a:solidFill>
                <a:effectLst/>
                <a:latin typeface="+mn-lt"/>
                <a:ea typeface="+mn-ea"/>
                <a:cs typeface="+mn-cs"/>
              </a:rPr>
              <a:t>not an absolute right</a:t>
            </a:r>
            <a:r>
              <a:rPr lang="en-US" sz="1200" kern="1200" dirty="0" smtClean="0">
                <a:solidFill>
                  <a:schemeClr val="tx1"/>
                </a:solidFill>
                <a:effectLst/>
                <a:latin typeface="+mn-lt"/>
                <a:ea typeface="+mn-ea"/>
                <a:cs typeface="+mn-cs"/>
              </a:rPr>
              <a:t>, as it can also be in conflict with other values or other basic rights (such as freedom of the press, the Swedish openness principle, or freedom of research).</a:t>
            </a:r>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in order to protect the very core of privacy, certain basic privacy principles need to be followed if personal data are collected and processed.</a:t>
            </a:r>
            <a:endParaRPr lang="sv-S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33D2654-7E8B-40E6-B8FF-2E05FF0005C9}" type="slidenum">
              <a:rPr lang="sv-SE" smtClean="0"/>
              <a:t>1</a:t>
            </a:fld>
            <a:endParaRPr lang="sv-SE"/>
          </a:p>
        </p:txBody>
      </p:sp>
    </p:spTree>
    <p:extLst>
      <p:ext uri="{BB962C8B-B14F-4D97-AF65-F5344CB8AC3E}">
        <p14:creationId xmlns:p14="http://schemas.microsoft.com/office/powerpoint/2010/main" val="821880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defTabSz="900113">
              <a:defRPr>
                <a:solidFill>
                  <a:schemeClr val="tx1"/>
                </a:solidFill>
                <a:latin typeface="Tahoma" panose="020B0604030504040204" pitchFamily="34" charset="0"/>
              </a:defRPr>
            </a:lvl1pPr>
            <a:lvl2pPr marL="742950" indent="-285750" defTabSz="900113">
              <a:defRPr>
                <a:solidFill>
                  <a:schemeClr val="tx1"/>
                </a:solidFill>
                <a:latin typeface="Tahoma" panose="020B0604030504040204" pitchFamily="34" charset="0"/>
              </a:defRPr>
            </a:lvl2pPr>
            <a:lvl3pPr marL="1143000" indent="-228600" defTabSz="900113">
              <a:defRPr>
                <a:solidFill>
                  <a:schemeClr val="tx1"/>
                </a:solidFill>
                <a:latin typeface="Tahoma" panose="020B0604030504040204" pitchFamily="34" charset="0"/>
              </a:defRPr>
            </a:lvl3pPr>
            <a:lvl4pPr marL="1600200" indent="-228600" defTabSz="900113">
              <a:defRPr>
                <a:solidFill>
                  <a:schemeClr val="tx1"/>
                </a:solidFill>
                <a:latin typeface="Tahoma" panose="020B0604030504040204" pitchFamily="34" charset="0"/>
              </a:defRPr>
            </a:lvl4pPr>
            <a:lvl5pPr marL="2057400" indent="-228600" defTabSz="900113">
              <a:defRPr>
                <a:solidFill>
                  <a:schemeClr val="tx1"/>
                </a:solidFill>
                <a:latin typeface="Tahoma" panose="020B0604030504040204" pitchFamily="34" charset="0"/>
              </a:defRPr>
            </a:lvl5pPr>
            <a:lvl6pPr marL="2514600" indent="-228600" defTabSz="900113" eaLnBrk="0" fontAlgn="base" hangingPunct="0">
              <a:spcBef>
                <a:spcPct val="0"/>
              </a:spcBef>
              <a:spcAft>
                <a:spcPct val="0"/>
              </a:spcAft>
              <a:defRPr>
                <a:solidFill>
                  <a:schemeClr val="tx1"/>
                </a:solidFill>
                <a:latin typeface="Tahoma" panose="020B0604030504040204" pitchFamily="34" charset="0"/>
              </a:defRPr>
            </a:lvl6pPr>
            <a:lvl7pPr marL="2971800" indent="-228600" defTabSz="900113" eaLnBrk="0" fontAlgn="base" hangingPunct="0">
              <a:spcBef>
                <a:spcPct val="0"/>
              </a:spcBef>
              <a:spcAft>
                <a:spcPct val="0"/>
              </a:spcAft>
              <a:defRPr>
                <a:solidFill>
                  <a:schemeClr val="tx1"/>
                </a:solidFill>
                <a:latin typeface="Tahoma" panose="020B0604030504040204" pitchFamily="34" charset="0"/>
              </a:defRPr>
            </a:lvl7pPr>
            <a:lvl8pPr marL="3429000" indent="-228600" defTabSz="900113" eaLnBrk="0" fontAlgn="base" hangingPunct="0">
              <a:spcBef>
                <a:spcPct val="0"/>
              </a:spcBef>
              <a:spcAft>
                <a:spcPct val="0"/>
              </a:spcAft>
              <a:defRPr>
                <a:solidFill>
                  <a:schemeClr val="tx1"/>
                </a:solidFill>
                <a:latin typeface="Tahoma" panose="020B0604030504040204" pitchFamily="34" charset="0"/>
              </a:defRPr>
            </a:lvl8pPr>
            <a:lvl9pPr marL="3886200" indent="-228600" defTabSz="900113" eaLnBrk="0" fontAlgn="base" hangingPunct="0">
              <a:spcBef>
                <a:spcPct val="0"/>
              </a:spcBef>
              <a:spcAft>
                <a:spcPct val="0"/>
              </a:spcAft>
              <a:defRPr>
                <a:solidFill>
                  <a:schemeClr val="tx1"/>
                </a:solidFill>
                <a:latin typeface="Tahoma" panose="020B0604030504040204" pitchFamily="34" charset="0"/>
              </a:defRPr>
            </a:lvl9pPr>
          </a:lstStyle>
          <a:p>
            <a:fld id="{6EEF89F1-3F62-426A-84CE-C79AD5F25CF4}" type="slidenum">
              <a:rPr lang="sv-SE" altLang="de-DE" smtClean="0">
                <a:latin typeface="Times New Roman" panose="02020603050405020304" pitchFamily="18" charset="0"/>
              </a:rPr>
              <a:pPr/>
              <a:t>2</a:t>
            </a:fld>
            <a:endParaRPr lang="sv-SE" altLang="de-DE" smtClean="0">
              <a:latin typeface="Times New Roman" panose="02020603050405020304" pitchFamily="18"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xfrm>
            <a:off x="933450" y="4410075"/>
            <a:ext cx="5130800" cy="4178300"/>
          </a:xfrm>
          <a:noFill/>
        </p:spPr>
        <p:txBody>
          <a:bodyPr/>
          <a:lstStyle/>
          <a:p>
            <a:r>
              <a:rPr lang="en-US" sz="1200" kern="1200" dirty="0" smtClean="0">
                <a:solidFill>
                  <a:schemeClr val="tx1"/>
                </a:solidFill>
                <a:effectLst/>
                <a:latin typeface="+mn-lt"/>
                <a:ea typeface="+mn-ea"/>
                <a:cs typeface="+mn-cs"/>
              </a:rPr>
              <a:t>In the following, we will go through a list of the most essential privacy principles, which are internally well acknowledged and part of the OECD privacy guidelines and implemented by most privacy and data protection laws (including the GDPR):</a:t>
            </a:r>
          </a:p>
          <a:p>
            <a:endParaRPr lang="sv-SE"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First of all, </a:t>
            </a:r>
            <a:r>
              <a:rPr lang="en-US" sz="1200" b="1" kern="1200" dirty="0" smtClean="0">
                <a:solidFill>
                  <a:schemeClr val="tx1"/>
                </a:solidFill>
                <a:effectLst/>
                <a:latin typeface="+mn-lt"/>
                <a:ea typeface="+mn-ea"/>
                <a:cs typeface="+mn-cs"/>
              </a:rPr>
              <a:t>data processing needs to be lawful </a:t>
            </a:r>
            <a:r>
              <a:rPr lang="en-US" sz="1200" kern="1200" dirty="0" smtClean="0">
                <a:solidFill>
                  <a:schemeClr val="tx1"/>
                </a:solidFill>
                <a:effectLst/>
                <a:latin typeface="+mn-lt"/>
                <a:ea typeface="+mn-ea"/>
                <a:cs typeface="+mn-cs"/>
              </a:rPr>
              <a:t>– or as the OECD Collection Limitation Principle states: “</a:t>
            </a:r>
            <a:r>
              <a:rPr lang="sv-SE" sz="1200" kern="1200" dirty="0" err="1" smtClean="0">
                <a:solidFill>
                  <a:schemeClr val="tx1"/>
                </a:solidFill>
                <a:effectLst/>
                <a:latin typeface="+mn-lt"/>
                <a:ea typeface="+mn-ea"/>
                <a:cs typeface="+mn-cs"/>
              </a:rPr>
              <a:t>There</a:t>
            </a:r>
            <a:r>
              <a:rPr lang="sv-SE" sz="1200" kern="1200" dirty="0" smtClean="0">
                <a:solidFill>
                  <a:schemeClr val="tx1"/>
                </a:solidFill>
                <a:effectLst/>
                <a:latin typeface="+mn-lt"/>
                <a:ea typeface="+mn-ea"/>
                <a:cs typeface="+mn-cs"/>
              </a:rPr>
              <a:t> </a:t>
            </a:r>
            <a:r>
              <a:rPr lang="sv-SE" sz="1200" kern="1200" dirty="0" err="1" smtClean="0">
                <a:solidFill>
                  <a:schemeClr val="tx1"/>
                </a:solidFill>
                <a:effectLst/>
                <a:latin typeface="+mn-lt"/>
                <a:ea typeface="+mn-ea"/>
                <a:cs typeface="+mn-cs"/>
              </a:rPr>
              <a:t>should</a:t>
            </a:r>
            <a:r>
              <a:rPr lang="sv-SE" sz="1200" kern="1200" dirty="0" smtClean="0">
                <a:solidFill>
                  <a:schemeClr val="tx1"/>
                </a:solidFill>
                <a:effectLst/>
                <a:latin typeface="+mn-lt"/>
                <a:ea typeface="+mn-ea"/>
                <a:cs typeface="+mn-cs"/>
              </a:rPr>
              <a:t> be limits to the </a:t>
            </a:r>
            <a:r>
              <a:rPr lang="sv-SE" sz="1200" kern="1200" dirty="0" err="1" smtClean="0">
                <a:solidFill>
                  <a:schemeClr val="tx1"/>
                </a:solidFill>
                <a:effectLst/>
                <a:latin typeface="+mn-lt"/>
                <a:ea typeface="+mn-ea"/>
                <a:cs typeface="+mn-cs"/>
              </a:rPr>
              <a:t>collection</a:t>
            </a:r>
            <a:r>
              <a:rPr lang="sv-SE" sz="1200" kern="1200" dirty="0" smtClean="0">
                <a:solidFill>
                  <a:schemeClr val="tx1"/>
                </a:solidFill>
                <a:effectLst/>
                <a:latin typeface="+mn-lt"/>
                <a:ea typeface="+mn-ea"/>
                <a:cs typeface="+mn-cs"/>
              </a:rPr>
              <a:t> of personal data and </a:t>
            </a:r>
            <a:r>
              <a:rPr lang="sv-SE" sz="1200" kern="1200" dirty="0" err="1" smtClean="0">
                <a:solidFill>
                  <a:schemeClr val="tx1"/>
                </a:solidFill>
                <a:effectLst/>
                <a:latin typeface="+mn-lt"/>
                <a:ea typeface="+mn-ea"/>
                <a:cs typeface="+mn-cs"/>
              </a:rPr>
              <a:t>any</a:t>
            </a:r>
            <a:r>
              <a:rPr lang="sv-SE" sz="1200" kern="1200" dirty="0" smtClean="0">
                <a:solidFill>
                  <a:schemeClr val="tx1"/>
                </a:solidFill>
                <a:effectLst/>
                <a:latin typeface="+mn-lt"/>
                <a:ea typeface="+mn-ea"/>
                <a:cs typeface="+mn-cs"/>
              </a:rPr>
              <a:t> </a:t>
            </a:r>
            <a:r>
              <a:rPr lang="sv-SE" sz="1200" kern="1200" dirty="0" err="1" smtClean="0">
                <a:solidFill>
                  <a:schemeClr val="tx1"/>
                </a:solidFill>
                <a:effectLst/>
                <a:latin typeface="+mn-lt"/>
                <a:ea typeface="+mn-ea"/>
                <a:cs typeface="+mn-cs"/>
              </a:rPr>
              <a:t>such</a:t>
            </a:r>
            <a:r>
              <a:rPr lang="sv-SE" sz="1200" kern="1200" dirty="0" smtClean="0">
                <a:solidFill>
                  <a:schemeClr val="tx1"/>
                </a:solidFill>
                <a:effectLst/>
                <a:latin typeface="+mn-lt"/>
                <a:ea typeface="+mn-ea"/>
                <a:cs typeface="+mn-cs"/>
              </a:rPr>
              <a:t> data </a:t>
            </a:r>
            <a:r>
              <a:rPr lang="sv-SE" sz="1200" kern="1200" dirty="0" err="1" smtClean="0">
                <a:solidFill>
                  <a:schemeClr val="tx1"/>
                </a:solidFill>
                <a:effectLst/>
                <a:latin typeface="+mn-lt"/>
                <a:ea typeface="+mn-ea"/>
                <a:cs typeface="+mn-cs"/>
              </a:rPr>
              <a:t>should</a:t>
            </a:r>
            <a:r>
              <a:rPr lang="sv-SE" sz="1200" kern="1200" dirty="0" smtClean="0">
                <a:solidFill>
                  <a:schemeClr val="tx1"/>
                </a:solidFill>
                <a:effectLst/>
                <a:latin typeface="+mn-lt"/>
                <a:ea typeface="+mn-ea"/>
                <a:cs typeface="+mn-cs"/>
              </a:rPr>
              <a:t> be </a:t>
            </a:r>
            <a:r>
              <a:rPr lang="sv-SE" sz="1200" kern="1200" dirty="0" err="1" smtClean="0">
                <a:solidFill>
                  <a:schemeClr val="tx1"/>
                </a:solidFill>
                <a:effectLst/>
                <a:latin typeface="+mn-lt"/>
                <a:ea typeface="+mn-ea"/>
                <a:cs typeface="+mn-cs"/>
              </a:rPr>
              <a:t>obtained</a:t>
            </a:r>
            <a:r>
              <a:rPr lang="sv-SE" sz="1200" kern="1200" dirty="0" smtClean="0">
                <a:solidFill>
                  <a:schemeClr val="tx1"/>
                </a:solidFill>
                <a:effectLst/>
                <a:latin typeface="+mn-lt"/>
                <a:ea typeface="+mn-ea"/>
                <a:cs typeface="+mn-cs"/>
              </a:rPr>
              <a:t> by </a:t>
            </a:r>
            <a:r>
              <a:rPr lang="sv-SE" sz="1200" kern="1200" dirty="0" err="1" smtClean="0">
                <a:solidFill>
                  <a:schemeClr val="tx1"/>
                </a:solidFill>
                <a:effectLst/>
                <a:latin typeface="+mn-lt"/>
                <a:ea typeface="+mn-ea"/>
                <a:cs typeface="+mn-cs"/>
              </a:rPr>
              <a:t>lawful</a:t>
            </a:r>
            <a:r>
              <a:rPr lang="sv-SE" sz="1200" kern="1200" dirty="0" smtClean="0">
                <a:solidFill>
                  <a:schemeClr val="tx1"/>
                </a:solidFill>
                <a:effectLst/>
                <a:latin typeface="+mn-lt"/>
                <a:ea typeface="+mn-ea"/>
                <a:cs typeface="+mn-cs"/>
              </a:rPr>
              <a:t> and fair </a:t>
            </a:r>
            <a:r>
              <a:rPr lang="sv-SE" sz="1200" kern="1200" dirty="0" err="1" smtClean="0">
                <a:solidFill>
                  <a:schemeClr val="tx1"/>
                </a:solidFill>
                <a:effectLst/>
                <a:latin typeface="+mn-lt"/>
                <a:ea typeface="+mn-ea"/>
                <a:cs typeface="+mn-cs"/>
              </a:rPr>
              <a:t>means</a:t>
            </a:r>
            <a:r>
              <a:rPr lang="sv-SE" sz="1200" kern="1200" dirty="0" smtClean="0">
                <a:solidFill>
                  <a:schemeClr val="tx1"/>
                </a:solidFill>
                <a:effectLst/>
                <a:latin typeface="+mn-lt"/>
                <a:ea typeface="+mn-ea"/>
                <a:cs typeface="+mn-cs"/>
              </a:rPr>
              <a:t> and, </a:t>
            </a:r>
            <a:r>
              <a:rPr lang="sv-SE" sz="1200" kern="1200" dirty="0" err="1" smtClean="0">
                <a:solidFill>
                  <a:schemeClr val="tx1"/>
                </a:solidFill>
                <a:effectLst/>
                <a:latin typeface="+mn-lt"/>
                <a:ea typeface="+mn-ea"/>
                <a:cs typeface="+mn-cs"/>
              </a:rPr>
              <a:t>where</a:t>
            </a:r>
            <a:r>
              <a:rPr lang="sv-SE" sz="1200" kern="1200" dirty="0" smtClean="0">
                <a:solidFill>
                  <a:schemeClr val="tx1"/>
                </a:solidFill>
                <a:effectLst/>
                <a:latin typeface="+mn-lt"/>
                <a:ea typeface="+mn-ea"/>
                <a:cs typeface="+mn-cs"/>
              </a:rPr>
              <a:t> </a:t>
            </a:r>
            <a:r>
              <a:rPr lang="sv-SE" sz="1200" kern="1200" dirty="0" err="1" smtClean="0">
                <a:solidFill>
                  <a:schemeClr val="tx1"/>
                </a:solidFill>
                <a:effectLst/>
                <a:latin typeface="+mn-lt"/>
                <a:ea typeface="+mn-ea"/>
                <a:cs typeface="+mn-cs"/>
              </a:rPr>
              <a:t>appropriate</a:t>
            </a:r>
            <a:r>
              <a:rPr lang="sv-SE" sz="1200" kern="1200" dirty="0" smtClean="0">
                <a:solidFill>
                  <a:schemeClr val="tx1"/>
                </a:solidFill>
                <a:effectLst/>
                <a:latin typeface="+mn-lt"/>
                <a:ea typeface="+mn-ea"/>
                <a:cs typeface="+mn-cs"/>
              </a:rPr>
              <a:t>, </a:t>
            </a:r>
            <a:r>
              <a:rPr lang="sv-SE" sz="1200" kern="1200" dirty="0" err="1" smtClean="0">
                <a:solidFill>
                  <a:schemeClr val="tx1"/>
                </a:solidFill>
                <a:effectLst/>
                <a:latin typeface="+mn-lt"/>
                <a:ea typeface="+mn-ea"/>
                <a:cs typeface="+mn-cs"/>
              </a:rPr>
              <a:t>with</a:t>
            </a:r>
            <a:r>
              <a:rPr lang="sv-SE" sz="1200" kern="1200" dirty="0" smtClean="0">
                <a:solidFill>
                  <a:schemeClr val="tx1"/>
                </a:solidFill>
                <a:effectLst/>
                <a:latin typeface="+mn-lt"/>
                <a:ea typeface="+mn-ea"/>
                <a:cs typeface="+mn-cs"/>
              </a:rPr>
              <a:t> the </a:t>
            </a:r>
            <a:r>
              <a:rPr lang="sv-SE" sz="1200" kern="1200" dirty="0" err="1" smtClean="0">
                <a:solidFill>
                  <a:schemeClr val="tx1"/>
                </a:solidFill>
                <a:effectLst/>
                <a:latin typeface="+mn-lt"/>
                <a:ea typeface="+mn-ea"/>
                <a:cs typeface="+mn-cs"/>
              </a:rPr>
              <a:t>knowledge</a:t>
            </a:r>
            <a:r>
              <a:rPr lang="sv-SE" sz="1200" kern="1200" dirty="0" smtClean="0">
                <a:solidFill>
                  <a:schemeClr val="tx1"/>
                </a:solidFill>
                <a:effectLst/>
                <a:latin typeface="+mn-lt"/>
                <a:ea typeface="+mn-ea"/>
                <a:cs typeface="+mn-cs"/>
              </a:rPr>
              <a:t> or </a:t>
            </a:r>
            <a:r>
              <a:rPr lang="sv-SE" sz="1200" kern="1200" dirty="0" err="1" smtClean="0">
                <a:solidFill>
                  <a:schemeClr val="tx1"/>
                </a:solidFill>
                <a:effectLst/>
                <a:latin typeface="+mn-lt"/>
                <a:ea typeface="+mn-ea"/>
                <a:cs typeface="+mn-cs"/>
              </a:rPr>
              <a:t>consent</a:t>
            </a:r>
            <a:r>
              <a:rPr lang="sv-SE" sz="1200" kern="1200" dirty="0" smtClean="0">
                <a:solidFill>
                  <a:schemeClr val="tx1"/>
                </a:solidFill>
                <a:effectLst/>
                <a:latin typeface="+mn-lt"/>
                <a:ea typeface="+mn-ea"/>
                <a:cs typeface="+mn-cs"/>
              </a:rPr>
              <a:t> of the data </a:t>
            </a:r>
            <a:r>
              <a:rPr lang="sv-SE" sz="1200" kern="1200" dirty="0" err="1" smtClean="0">
                <a:solidFill>
                  <a:schemeClr val="tx1"/>
                </a:solidFill>
                <a:effectLst/>
                <a:latin typeface="+mn-lt"/>
                <a:ea typeface="+mn-ea"/>
                <a:cs typeface="+mn-cs"/>
              </a:rPr>
              <a:t>subject</a:t>
            </a:r>
            <a:r>
              <a:rPr lang="sv-SE"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a:t>
            </a:r>
            <a:endParaRPr lang="sv-SE"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Dara minimization &amp; Avoidance </a:t>
            </a:r>
            <a:r>
              <a:rPr lang="en-US" sz="1200" kern="1200" dirty="0" smtClean="0">
                <a:solidFill>
                  <a:schemeClr val="tx1"/>
                </a:solidFill>
                <a:effectLst/>
                <a:latin typeface="+mn-lt"/>
                <a:ea typeface="+mn-ea"/>
                <a:cs typeface="+mn-cs"/>
              </a:rPr>
              <a:t>is a principle of key importance, because privacy can be best protected if no personal data is collected at all or if at least the amount of personal data is limited to the minimum necessary.  Simply speaking: If no personal data are collected, then there is no privacy issue.</a:t>
            </a:r>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According to the principle of proportionality, data to be collected/processed should be adequate, relevant and not excessive.</a:t>
            </a:r>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Data minimization is important in all phases of data processing, which means that data collection, use and </a:t>
            </a:r>
            <a:r>
              <a:rPr lang="en-US" sz="1200" b="1" kern="1200" dirty="0" smtClean="0">
                <a:solidFill>
                  <a:schemeClr val="tx1"/>
                </a:solidFill>
                <a:effectLst/>
                <a:latin typeface="+mn-lt"/>
                <a:ea typeface="+mn-ea"/>
                <a:cs typeface="+mn-cs"/>
              </a:rPr>
              <a:t>sharing</a:t>
            </a:r>
            <a:r>
              <a:rPr lang="en-US" sz="1200" kern="1200" dirty="0" smtClean="0">
                <a:solidFill>
                  <a:schemeClr val="tx1"/>
                </a:solidFill>
                <a:effectLst/>
                <a:latin typeface="+mn-lt"/>
                <a:ea typeface="+mn-ea"/>
                <a:cs typeface="+mn-cs"/>
              </a:rPr>
              <a:t> should be minimized, as well as the </a:t>
            </a:r>
            <a:r>
              <a:rPr lang="en-US" sz="1200" b="1" kern="1200" dirty="0" smtClean="0">
                <a:solidFill>
                  <a:schemeClr val="tx1"/>
                </a:solidFill>
                <a:effectLst/>
                <a:latin typeface="+mn-lt"/>
                <a:ea typeface="+mn-ea"/>
                <a:cs typeface="+mn-cs"/>
              </a:rPr>
              <a:t>linkage of data</a:t>
            </a:r>
            <a:r>
              <a:rPr lang="en-US" sz="1200" kern="1200" dirty="0" smtClean="0">
                <a:solidFill>
                  <a:schemeClr val="tx1"/>
                </a:solidFill>
                <a:effectLst/>
                <a:latin typeface="+mn-lt"/>
                <a:ea typeface="+mn-ea"/>
                <a:cs typeface="+mn-cs"/>
              </a:rPr>
              <a:t>. Moreover, data should be deleted if they are not needed any longer for the purposes for that they were collected, which means that also the data retention time should be minimized.</a:t>
            </a:r>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Traditional Privacy enhancing Technologies enforce he legal principle of data minimization by providing anonymity, </a:t>
            </a:r>
            <a:r>
              <a:rPr lang="en-US" sz="1200" kern="1200" dirty="0" err="1" smtClean="0">
                <a:solidFill>
                  <a:schemeClr val="tx1"/>
                </a:solidFill>
                <a:effectLst/>
                <a:latin typeface="+mn-lt"/>
                <a:ea typeface="+mn-ea"/>
                <a:cs typeface="+mn-cs"/>
              </a:rPr>
              <a:t>unlinkability</a:t>
            </a:r>
            <a:r>
              <a:rPr lang="en-US" sz="1200" kern="1200" dirty="0" smtClean="0">
                <a:solidFill>
                  <a:schemeClr val="tx1"/>
                </a:solidFill>
                <a:effectLst/>
                <a:latin typeface="+mn-lt"/>
                <a:ea typeface="+mn-ea"/>
                <a:cs typeface="+mn-cs"/>
              </a:rPr>
              <a:t> or </a:t>
            </a:r>
            <a:r>
              <a:rPr lang="en-US" sz="1200" kern="1200" dirty="0" err="1" smtClean="0">
                <a:solidFill>
                  <a:schemeClr val="tx1"/>
                </a:solidFill>
                <a:effectLst/>
                <a:latin typeface="+mn-lt"/>
                <a:ea typeface="+mn-ea"/>
                <a:cs typeface="+mn-cs"/>
              </a:rPr>
              <a:t>pseudonymity</a:t>
            </a:r>
            <a:r>
              <a:rPr lang="en-US" sz="1200" kern="1200" dirty="0" smtClean="0">
                <a:solidFill>
                  <a:schemeClr val="tx1"/>
                </a:solidFill>
                <a:effectLst/>
                <a:latin typeface="+mn-lt"/>
                <a:ea typeface="+mn-ea"/>
                <a:cs typeface="+mn-cs"/>
              </a:rPr>
              <a:t>. Examples are anonymous communication or payment schemes.</a:t>
            </a:r>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 anonymous prepaid card is a simple example for a privacy-friendly payment scheme, which in contrast to credit cards does not allow the profiling of the user’s shopping behavior by the bank or the credit card company.</a:t>
            </a:r>
            <a:endParaRPr lang="sv-SE"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3480174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Another important privacy principle is </a:t>
            </a:r>
            <a:r>
              <a:rPr lang="en-US" sz="1200" b="1" kern="1200" dirty="0" smtClean="0">
                <a:solidFill>
                  <a:schemeClr val="tx1"/>
                </a:solidFill>
                <a:effectLst/>
                <a:latin typeface="+mn-lt"/>
                <a:ea typeface="+mn-ea"/>
                <a:cs typeface="+mn-cs"/>
              </a:rPr>
              <a:t>the principle of purpose specification and purpose binding</a:t>
            </a:r>
            <a:r>
              <a:rPr lang="en-US" sz="1200" kern="1200" dirty="0" smtClean="0">
                <a:solidFill>
                  <a:schemeClr val="tx1"/>
                </a:solidFill>
                <a:effectLst/>
                <a:latin typeface="+mn-lt"/>
                <a:ea typeface="+mn-ea"/>
                <a:cs typeface="+mn-cs"/>
              </a:rPr>
              <a:t>, which means that personal data should only be collected and later used for specified purposes. </a:t>
            </a:r>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principle is important, because as t</a:t>
            </a:r>
            <a:r>
              <a:rPr lang="en-GB" sz="1200" kern="1200" dirty="0" smtClean="0">
                <a:solidFill>
                  <a:schemeClr val="tx1"/>
                </a:solidFill>
                <a:effectLst/>
                <a:latin typeface="+mn-lt"/>
                <a:ea typeface="+mn-ea"/>
                <a:cs typeface="+mn-cs"/>
              </a:rPr>
              <a:t>he sensitivity of personal data is mainly influenced by its purpose and context of use. As the German Constitutional Court proclaimed in its Census Decision: </a:t>
            </a:r>
            <a:r>
              <a:rPr lang="en-GB" sz="1200" b="1" kern="1200" dirty="0" smtClean="0">
                <a:solidFill>
                  <a:schemeClr val="tx1"/>
                </a:solidFill>
                <a:effectLst/>
                <a:latin typeface="+mn-lt"/>
                <a:ea typeface="+mn-ea"/>
                <a:cs typeface="+mn-cs"/>
              </a:rPr>
              <a:t>There are no non-sensitive data (!), </a:t>
            </a:r>
            <a:r>
              <a:rPr lang="en-GB" sz="1200" kern="1200" dirty="0" smtClean="0">
                <a:solidFill>
                  <a:schemeClr val="tx1"/>
                </a:solidFill>
                <a:effectLst/>
                <a:latin typeface="+mn-lt"/>
                <a:ea typeface="+mn-ea"/>
                <a:cs typeface="+mn-cs"/>
              </a:rPr>
              <a:t>as dependent on the purpose and context of use all kinds of personal data can become sensitive.</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Even though there is personal data that </a:t>
            </a:r>
            <a:r>
              <a:rPr lang="en-GB" sz="1200" i="1" kern="1200" dirty="0" smtClean="0">
                <a:solidFill>
                  <a:schemeClr val="tx1"/>
                </a:solidFill>
                <a:effectLst/>
                <a:latin typeface="+mn-lt"/>
                <a:ea typeface="+mn-ea"/>
                <a:cs typeface="+mn-cs"/>
              </a:rPr>
              <a:t>per se</a:t>
            </a:r>
            <a:r>
              <a:rPr lang="en-GB" sz="1200" kern="1200" dirty="0" smtClean="0">
                <a:solidFill>
                  <a:schemeClr val="tx1"/>
                </a:solidFill>
                <a:effectLst/>
                <a:latin typeface="+mn-lt"/>
                <a:ea typeface="+mn-ea"/>
                <a:cs typeface="+mn-cs"/>
              </a:rPr>
              <a:t> already contain sensitive information (e.g. medical data), dependent on the purpose and context of use, such sensitive data can become even more sensitive and data that seems to be non-sensitive (e.g. addresses) can become highly sensitive as well.</a:t>
            </a:r>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Therefore, if personal data are to be collected or processed, the purpose of data processing needs to be </a:t>
            </a:r>
            <a:r>
              <a:rPr lang="en-US" sz="1200" i="1" kern="1200" dirty="0" smtClean="0">
                <a:solidFill>
                  <a:schemeClr val="tx1"/>
                </a:solidFill>
                <a:effectLst/>
                <a:latin typeface="+mn-lt"/>
                <a:ea typeface="+mn-ea"/>
                <a:cs typeface="+mn-cs"/>
              </a:rPr>
              <a:t>clearly specified </a:t>
            </a:r>
            <a:r>
              <a:rPr lang="en-US" sz="1200" kern="1200" dirty="0" smtClean="0">
                <a:solidFill>
                  <a:schemeClr val="tx1"/>
                </a:solidFill>
                <a:effectLst/>
                <a:latin typeface="+mn-lt"/>
                <a:ea typeface="+mn-ea"/>
                <a:cs typeface="+mn-cs"/>
              </a:rPr>
              <a:t>and the subsequent use should be limited to the fulfilment of those purposes. </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In practice, there are however many examples of purpose misuse or so-called “function creep”:</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One example is the Video Monitoring Scandal by the Supermarket chain Lidl in Germany in 2006: </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At that time, video surveillance cameras were installed over the cashiers with the official purpose to detect shop-lifting. </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In reality, the cameras were however used to spy on the employees and to monitor their performance at the work place (as the German magazine “Stern” later revealed): Detectives were hired to evaluate the film material to check whether the Lidl employees were dressed appropriately, behaved well and to monitor how long breaks they were taking, e.g.  For visiting the toilets, etc.</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Other examples are instances where loyalty cards from supermarkets were used against customer interests:</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Supermarket bonus cards allow to collect a lot of sensitive information about our shopping behaviour, for instance:</a:t>
            </a:r>
            <a:endParaRPr lang="sv-SE"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What kind of food we shop (healthy food, junk food, vegan food)</a:t>
            </a:r>
            <a:endParaRPr lang="sv-SE"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What kind or newspapers or magazine we buy.</a:t>
            </a:r>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One example of purpose misuse of such bonus cards was given by  a Californian supermarket that tried to use its loyalty card records in a court case against  a customer who slipped and was injured in the store. The supermarket believed the customer was under the influence of alcohol at the time and wanted to use its purchase data to support the claim that the customer use to buy a lot of alcohol and was thus probably an alcoholic. (However, this evidence was ultimately never used in court.)</a:t>
            </a:r>
            <a:endParaRPr lang="sv-SE" sz="1200" kern="1200" dirty="0" smtClean="0">
              <a:solidFill>
                <a:schemeClr val="tx1"/>
              </a:solidFill>
              <a:effectLst/>
              <a:latin typeface="+mn-lt"/>
              <a:ea typeface="+mn-ea"/>
              <a:cs typeface="+mn-cs"/>
            </a:endParaRPr>
          </a:p>
          <a:p>
            <a:endParaRPr lang="en-US" dirty="0" smtClean="0">
              <a:effectLst/>
            </a:endParaRPr>
          </a:p>
          <a:p>
            <a:pPr marL="171450" indent="-171450">
              <a:buFont typeface="Arial" panose="020B0604020202020204" pitchFamily="34" charset="0"/>
              <a:buChar char="•"/>
            </a:pPr>
            <a:endParaRPr lang="en-GB" sz="1200" kern="1200" baseline="0" dirty="0" smtClean="0">
              <a:solidFill>
                <a:schemeClr val="tx1"/>
              </a:solidFill>
              <a:effectLst/>
              <a:latin typeface="+mn-lt"/>
              <a:ea typeface="+mn-ea"/>
              <a:cs typeface="+mn-cs"/>
            </a:endParaRPr>
          </a:p>
          <a:p>
            <a:endParaRPr lang="en-US" dirty="0" smtClean="0">
              <a:effectLst/>
            </a:endParaRPr>
          </a:p>
          <a:p>
            <a:endParaRPr lang="sv-SE" dirty="0"/>
          </a:p>
        </p:txBody>
      </p:sp>
      <p:sp>
        <p:nvSpPr>
          <p:cNvPr id="4" name="Slide Number Placeholder 3"/>
          <p:cNvSpPr>
            <a:spLocks noGrp="1"/>
          </p:cNvSpPr>
          <p:nvPr>
            <p:ph type="sldNum" sz="quarter" idx="10"/>
          </p:nvPr>
        </p:nvSpPr>
        <p:spPr/>
        <p:txBody>
          <a:bodyPr/>
          <a:lstStyle/>
          <a:p>
            <a:fld id="{B33D2654-7E8B-40E6-B8FF-2E05FF0005C9}" type="slidenum">
              <a:rPr lang="sv-SE" smtClean="0"/>
              <a:t>3</a:t>
            </a:fld>
            <a:endParaRPr lang="sv-SE"/>
          </a:p>
        </p:txBody>
      </p:sp>
    </p:spTree>
    <p:extLst>
      <p:ext uri="{BB962C8B-B14F-4D97-AF65-F5344CB8AC3E}">
        <p14:creationId xmlns:p14="http://schemas.microsoft.com/office/powerpoint/2010/main" val="499178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Transparency of data processing is a pre-condition for informational self-determination and for a fair data processing.</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 society, in which individuals could not know any longer who, what and when, and in which situations knows about them, would be contradictory to the right of informational self-determination. </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Therefore, data subjects should have extensive information and access rights.</a:t>
            </a:r>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Besides, individuals should also have the right to “intervene” the processing of their personal data when unjustified, and therefore have rights to request to delete or correct their data or to object to the processing or their data.</a:t>
            </a:r>
          </a:p>
          <a:p>
            <a:endParaRPr lang="sv-S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principle of appropriate security means that personal data should be </a:t>
            </a:r>
            <a:r>
              <a:rPr lang="en-US" sz="1200" kern="1200" dirty="0" smtClean="0">
                <a:solidFill>
                  <a:schemeClr val="tx1"/>
                </a:solidFill>
                <a:effectLst/>
                <a:latin typeface="+mn-lt"/>
                <a:ea typeface="+mn-ea"/>
                <a:cs typeface="+mn-cs"/>
              </a:rPr>
              <a:t>processed in a manner that ensures appropriate security of the personal data - confidentiality, integrity and availability of data need to be </a:t>
            </a:r>
            <a:r>
              <a:rPr lang="en-US" sz="1200" kern="1200" smtClean="0">
                <a:solidFill>
                  <a:schemeClr val="tx1"/>
                </a:solidFill>
                <a:effectLst/>
                <a:latin typeface="+mn-lt"/>
                <a:ea typeface="+mn-ea"/>
                <a:cs typeface="+mn-cs"/>
              </a:rPr>
              <a:t>protected.</a:t>
            </a:r>
          </a:p>
          <a:p>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Finally, the Accountability Principle requires that:</a:t>
            </a:r>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data controller should be accountable for complying with measures for implementing these basic privacy principles just mentioned.</a:t>
            </a:r>
            <a:endParaRPr lang="sv-S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Independent data protection commissioners are usually in place for monitoring compliance and acting upon complaints of data subjects.</a:t>
            </a:r>
            <a:endParaRPr lang="sv-S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33D2654-7E8B-40E6-B8FF-2E05FF0005C9}" type="slidenum">
              <a:rPr lang="sv-SE" smtClean="0"/>
              <a:t>4</a:t>
            </a:fld>
            <a:endParaRPr lang="sv-SE"/>
          </a:p>
        </p:txBody>
      </p:sp>
    </p:spTree>
    <p:extLst>
      <p:ext uri="{BB962C8B-B14F-4D97-AF65-F5344CB8AC3E}">
        <p14:creationId xmlns:p14="http://schemas.microsoft.com/office/powerpoint/2010/main" val="27052730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p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45292" y="697043"/>
            <a:ext cx="10363200" cy="625127"/>
          </a:xfrm>
        </p:spPr>
        <p:txBody>
          <a:bodyPr anchor="t"/>
          <a:lstStyle>
            <a:lvl1pPr algn="ctr">
              <a:defRPr kern="2000" spc="-150"/>
            </a:lvl1pPr>
          </a:lstStyle>
          <a:p>
            <a:r>
              <a:rPr lang="en-US" dirty="0" smtClean="0"/>
              <a:t>add title</a:t>
            </a:r>
            <a:endParaRPr lang="en-US" dirty="0"/>
          </a:p>
        </p:txBody>
      </p:sp>
      <p:sp>
        <p:nvSpPr>
          <p:cNvPr id="3" name="Subtitle 2"/>
          <p:cNvSpPr>
            <a:spLocks noGrp="1"/>
          </p:cNvSpPr>
          <p:nvPr>
            <p:ph type="subTitle" idx="1" hasCustomPrompt="1"/>
          </p:nvPr>
        </p:nvSpPr>
        <p:spPr>
          <a:xfrm>
            <a:off x="945292" y="1402489"/>
            <a:ext cx="10363200" cy="438665"/>
          </a:xfrm>
        </p:spPr>
        <p:txBody>
          <a:bodyPr/>
          <a:lstStyle>
            <a:lvl1pPr marL="0" indent="0" algn="ctr">
              <a:buNone/>
              <a:defRPr>
                <a:solidFill>
                  <a:schemeClr val="tx1">
                    <a:tint val="75000"/>
                  </a:schemeClr>
                </a:solidFill>
              </a:defRPr>
            </a:lvl1pPr>
            <a:lvl2pPr marL="457182" indent="0" algn="ctr">
              <a:buNone/>
              <a:defRPr>
                <a:solidFill>
                  <a:schemeClr val="tx1">
                    <a:tint val="75000"/>
                  </a:schemeClr>
                </a:solidFill>
              </a:defRPr>
            </a:lvl2pPr>
            <a:lvl3pPr marL="914364"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1"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add module name</a:t>
            </a:r>
            <a:endParaRPr lang="en-US" dirty="0"/>
          </a:p>
        </p:txBody>
      </p:sp>
      <p:sp>
        <p:nvSpPr>
          <p:cNvPr id="9" name="Text Placeholder 8"/>
          <p:cNvSpPr>
            <a:spLocks noGrp="1"/>
          </p:cNvSpPr>
          <p:nvPr>
            <p:ph type="body" sz="quarter" idx="10" hasCustomPrompt="1"/>
          </p:nvPr>
        </p:nvSpPr>
        <p:spPr>
          <a:xfrm>
            <a:off x="945292" y="5356319"/>
            <a:ext cx="10363200" cy="450850"/>
          </a:xfrm>
        </p:spPr>
        <p:txBody>
          <a:bodyPr/>
          <a:lstStyle>
            <a:lvl1pPr marL="0" indent="0" algn="ctr">
              <a:buNone/>
              <a:defRPr>
                <a:solidFill>
                  <a:schemeClr val="tx1"/>
                </a:solidFill>
              </a:defRPr>
            </a:lvl1pPr>
          </a:lstStyle>
          <a:p>
            <a:r>
              <a:rPr lang="en-US" dirty="0" smtClean="0"/>
              <a:t>add presenter name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15465" y="2144081"/>
            <a:ext cx="1622854" cy="2569838"/>
          </a:xfrm>
          <a:prstGeom prst="rect">
            <a:avLst/>
          </a:prstGeom>
        </p:spPr>
      </p:pic>
      <p:sp>
        <p:nvSpPr>
          <p:cNvPr id="10" name="TextBox 9"/>
          <p:cNvSpPr txBox="1"/>
          <p:nvPr userDrawn="1"/>
        </p:nvSpPr>
        <p:spPr>
          <a:xfrm>
            <a:off x="0" y="6579973"/>
            <a:ext cx="870122" cy="345989"/>
          </a:xfrm>
          <a:prstGeom prst="rect">
            <a:avLst/>
          </a:prstGeom>
        </p:spPr>
        <p:txBody>
          <a:bodyPr vert="horz" wrap="none" lIns="91440" tIns="45720" rIns="91440" bIns="45720" rtlCol="0">
            <a:normAutofit/>
          </a:bodyPr>
          <a:lstStyle/>
          <a:p>
            <a:pPr algn="ctr"/>
            <a:r>
              <a:rPr lang="sv-SE" sz="1200" b="1" dirty="0" smtClean="0"/>
              <a:t>CC-BY-4.0</a:t>
            </a:r>
          </a:p>
        </p:txBody>
      </p:sp>
    </p:spTree>
    <p:extLst>
      <p:ext uri="{BB962C8B-B14F-4D97-AF65-F5344CB8AC3E}">
        <p14:creationId xmlns:p14="http://schemas.microsoft.com/office/powerpoint/2010/main" val="12993534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sv-SE" dirty="0"/>
          </a:p>
        </p:txBody>
      </p:sp>
      <p:sp>
        <p:nvSpPr>
          <p:cNvPr id="3" name="Content Placeholder 2"/>
          <p:cNvSpPr>
            <a:spLocks noGrp="1"/>
          </p:cNvSpPr>
          <p:nvPr>
            <p:ph sz="half" idx="1"/>
          </p:nvPr>
        </p:nvSpPr>
        <p:spPr>
          <a:xfrm>
            <a:off x="838200" y="2316902"/>
            <a:ext cx="5181600" cy="4164216"/>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Content Placeholder 3"/>
          <p:cNvSpPr>
            <a:spLocks noGrp="1"/>
          </p:cNvSpPr>
          <p:nvPr>
            <p:ph sz="half" idx="2"/>
          </p:nvPr>
        </p:nvSpPr>
        <p:spPr>
          <a:xfrm>
            <a:off x="6172200" y="2316902"/>
            <a:ext cx="5181600" cy="41642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2"/>
          <p:cNvSpPr>
            <a:spLocks noGrp="1"/>
          </p:cNvSpPr>
          <p:nvPr>
            <p:ph type="body" idx="10"/>
          </p:nvPr>
        </p:nvSpPr>
        <p:spPr>
          <a:xfrm>
            <a:off x="838200" y="1492990"/>
            <a:ext cx="5157787" cy="823912"/>
          </a:xfrm>
        </p:spPr>
        <p:txBody>
          <a:bodyPr anchor="b">
            <a:normAutofit/>
          </a:bodyPr>
          <a:lstStyle>
            <a:lvl1pPr marL="0" indent="0" algn="ctr">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Text Placeholder 4"/>
          <p:cNvSpPr>
            <a:spLocks noGrp="1"/>
          </p:cNvSpPr>
          <p:nvPr>
            <p:ph type="body" sz="quarter" idx="3"/>
          </p:nvPr>
        </p:nvSpPr>
        <p:spPr>
          <a:xfrm>
            <a:off x="6170612" y="1492990"/>
            <a:ext cx="5183188" cy="823912"/>
          </a:xfrm>
        </p:spPr>
        <p:txBody>
          <a:bodyPr anchor="b">
            <a:normAutofit/>
          </a:bodyPr>
          <a:lstStyle>
            <a:lvl1pPr marL="0" indent="0" algn="ctr">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10" name="TextBox 9"/>
          <p:cNvSpPr txBox="1"/>
          <p:nvPr userDrawn="1"/>
        </p:nvSpPr>
        <p:spPr>
          <a:xfrm>
            <a:off x="-37068" y="6617043"/>
            <a:ext cx="1031789" cy="240957"/>
          </a:xfrm>
          <a:prstGeom prst="rect">
            <a:avLst/>
          </a:prstGeom>
        </p:spPr>
        <p:txBody>
          <a:bodyPr vert="horz" wrap="square" lIns="91440" tIns="45720" rIns="91440" bIns="45720" rtlCol="0">
            <a:noAutofit/>
          </a:bodyPr>
          <a:lstStyle/>
          <a:p>
            <a:pPr algn="l"/>
            <a:fld id="{C173FFC7-D0D1-4E08-B430-D103443ACC94}" type="slidenum">
              <a:rPr lang="sv-SE" sz="1000" smtClean="0">
                <a:solidFill>
                  <a:schemeClr val="bg1">
                    <a:lumMod val="75000"/>
                  </a:schemeClr>
                </a:solidFill>
              </a:rPr>
              <a:pPr algn="l"/>
              <a:t>‹#›</a:t>
            </a:fld>
            <a:endParaRPr lang="sv-SE" sz="1000" dirty="0" smtClean="0">
              <a:solidFill>
                <a:schemeClr val="bg1">
                  <a:lumMod val="75000"/>
                </a:schemeClr>
              </a:solidFill>
            </a:endParaRPr>
          </a:p>
        </p:txBody>
      </p:sp>
      <p:pic>
        <p:nvPicPr>
          <p:cNvPr id="12" name="Picture 11"/>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1701848" y="6185906"/>
            <a:ext cx="373061" cy="588685"/>
          </a:xfrm>
          <a:prstGeom prst="rect">
            <a:avLst/>
          </a:prstGeom>
        </p:spPr>
      </p:pic>
    </p:spTree>
    <p:extLst>
      <p:ext uri="{BB962C8B-B14F-4D97-AF65-F5344CB8AC3E}">
        <p14:creationId xmlns:p14="http://schemas.microsoft.com/office/powerpoint/2010/main" val="1679309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6" name="TextBox 5"/>
          <p:cNvSpPr txBox="1"/>
          <p:nvPr userDrawn="1"/>
        </p:nvSpPr>
        <p:spPr>
          <a:xfrm>
            <a:off x="-37068" y="6617043"/>
            <a:ext cx="1031789" cy="240957"/>
          </a:xfrm>
          <a:prstGeom prst="rect">
            <a:avLst/>
          </a:prstGeom>
        </p:spPr>
        <p:txBody>
          <a:bodyPr vert="horz" wrap="square" lIns="91440" tIns="45720" rIns="91440" bIns="45720" rtlCol="0">
            <a:noAutofit/>
          </a:bodyPr>
          <a:lstStyle/>
          <a:p>
            <a:pPr algn="l"/>
            <a:fld id="{C173FFC7-D0D1-4E08-B430-D103443ACC94}" type="slidenum">
              <a:rPr lang="sv-SE" sz="1000" smtClean="0">
                <a:solidFill>
                  <a:schemeClr val="bg1">
                    <a:lumMod val="75000"/>
                  </a:schemeClr>
                </a:solidFill>
              </a:rPr>
              <a:pPr algn="l"/>
              <a:t>‹#›</a:t>
            </a:fld>
            <a:endParaRPr lang="sv-SE" sz="1000" dirty="0" smtClean="0">
              <a:solidFill>
                <a:schemeClr val="bg1">
                  <a:lumMod val="75000"/>
                </a:schemeClr>
              </a:solidFill>
            </a:endParaRPr>
          </a:p>
        </p:txBody>
      </p:sp>
      <p:pic>
        <p:nvPicPr>
          <p:cNvPr id="8" name="Picture 7"/>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1701848" y="6185906"/>
            <a:ext cx="373061" cy="588685"/>
          </a:xfrm>
          <a:prstGeom prst="rect">
            <a:avLst/>
          </a:prstGeom>
        </p:spPr>
      </p:pic>
    </p:spTree>
    <p:extLst>
      <p:ext uri="{BB962C8B-B14F-4D97-AF65-F5344CB8AC3E}">
        <p14:creationId xmlns:p14="http://schemas.microsoft.com/office/powerpoint/2010/main" val="3640613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724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3600"/>
            </a:lvl1pPr>
          </a:lstStyle>
          <a:p>
            <a:r>
              <a:rPr lang="en-US" dirty="0" smtClean="0"/>
              <a:t>Click to edit Master title style</a:t>
            </a:r>
            <a:endParaRPr lang="sv-SE"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1307975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838200" y="1825625"/>
            <a:ext cx="5181600" cy="46554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6172200" y="1825625"/>
            <a:ext cx="5181600" cy="46554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2256544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sv-SE" dirty="0"/>
          </a:p>
        </p:txBody>
      </p:sp>
      <p:sp>
        <p:nvSpPr>
          <p:cNvPr id="3" name="Content Placeholder 2"/>
          <p:cNvSpPr>
            <a:spLocks noGrp="1"/>
          </p:cNvSpPr>
          <p:nvPr>
            <p:ph sz="half" idx="1"/>
          </p:nvPr>
        </p:nvSpPr>
        <p:spPr>
          <a:xfrm>
            <a:off x="838200" y="2316902"/>
            <a:ext cx="5181600" cy="4164216"/>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Content Placeholder 3"/>
          <p:cNvSpPr>
            <a:spLocks noGrp="1"/>
          </p:cNvSpPr>
          <p:nvPr>
            <p:ph sz="half" idx="2"/>
          </p:nvPr>
        </p:nvSpPr>
        <p:spPr>
          <a:xfrm>
            <a:off x="6172200" y="2316902"/>
            <a:ext cx="5181600" cy="41642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2"/>
          <p:cNvSpPr>
            <a:spLocks noGrp="1"/>
          </p:cNvSpPr>
          <p:nvPr>
            <p:ph type="body" idx="10"/>
          </p:nvPr>
        </p:nvSpPr>
        <p:spPr>
          <a:xfrm>
            <a:off x="838200" y="1492990"/>
            <a:ext cx="5157787" cy="823912"/>
          </a:xfrm>
        </p:spPr>
        <p:txBody>
          <a:bodyPr anchor="b">
            <a:normAutofit/>
          </a:bodyPr>
          <a:lstStyle>
            <a:lvl1pPr marL="0" indent="0" algn="ctr">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Text Placeholder 4"/>
          <p:cNvSpPr>
            <a:spLocks noGrp="1"/>
          </p:cNvSpPr>
          <p:nvPr>
            <p:ph type="body" sz="quarter" idx="3"/>
          </p:nvPr>
        </p:nvSpPr>
        <p:spPr>
          <a:xfrm>
            <a:off x="6170612" y="1492990"/>
            <a:ext cx="5183188" cy="823912"/>
          </a:xfrm>
        </p:spPr>
        <p:txBody>
          <a:bodyPr anchor="b">
            <a:normAutofit/>
          </a:bodyPr>
          <a:lstStyle>
            <a:lvl1pPr marL="0" indent="0" algn="ctr">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Tree>
    <p:extLst>
      <p:ext uri="{BB962C8B-B14F-4D97-AF65-F5344CB8AC3E}">
        <p14:creationId xmlns:p14="http://schemas.microsoft.com/office/powerpoint/2010/main" val="9100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Tree>
    <p:extLst>
      <p:ext uri="{BB962C8B-B14F-4D97-AF65-F5344CB8AC3E}">
        <p14:creationId xmlns:p14="http://schemas.microsoft.com/office/powerpoint/2010/main" val="987070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3077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p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45292" y="697043"/>
            <a:ext cx="10363200" cy="625127"/>
          </a:xfrm>
        </p:spPr>
        <p:txBody>
          <a:bodyPr anchor="t"/>
          <a:lstStyle>
            <a:lvl1pPr algn="ctr">
              <a:defRPr kern="2000" spc="-150"/>
            </a:lvl1pPr>
          </a:lstStyle>
          <a:p>
            <a:r>
              <a:rPr lang="en-US" dirty="0" smtClean="0"/>
              <a:t>add title</a:t>
            </a:r>
            <a:endParaRPr lang="en-US" dirty="0"/>
          </a:p>
        </p:txBody>
      </p:sp>
      <p:sp>
        <p:nvSpPr>
          <p:cNvPr id="3" name="Subtitle 2"/>
          <p:cNvSpPr>
            <a:spLocks noGrp="1"/>
          </p:cNvSpPr>
          <p:nvPr>
            <p:ph type="subTitle" idx="1" hasCustomPrompt="1"/>
          </p:nvPr>
        </p:nvSpPr>
        <p:spPr>
          <a:xfrm>
            <a:off x="945292" y="1402489"/>
            <a:ext cx="10363200" cy="438665"/>
          </a:xfrm>
        </p:spPr>
        <p:txBody>
          <a:bodyPr/>
          <a:lstStyle>
            <a:lvl1pPr marL="0" indent="0" algn="ctr">
              <a:buNone/>
              <a:defRPr>
                <a:solidFill>
                  <a:schemeClr val="tx1">
                    <a:tint val="75000"/>
                  </a:schemeClr>
                </a:solidFill>
              </a:defRPr>
            </a:lvl1pPr>
            <a:lvl2pPr marL="457182" indent="0" algn="ctr">
              <a:buNone/>
              <a:defRPr>
                <a:solidFill>
                  <a:schemeClr val="tx1">
                    <a:tint val="75000"/>
                  </a:schemeClr>
                </a:solidFill>
              </a:defRPr>
            </a:lvl2pPr>
            <a:lvl3pPr marL="914364"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1"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add module name</a:t>
            </a:r>
            <a:endParaRPr lang="en-US" dirty="0"/>
          </a:p>
        </p:txBody>
      </p:sp>
      <p:sp>
        <p:nvSpPr>
          <p:cNvPr id="9" name="Text Placeholder 8"/>
          <p:cNvSpPr>
            <a:spLocks noGrp="1"/>
          </p:cNvSpPr>
          <p:nvPr>
            <p:ph type="body" sz="quarter" idx="10" hasCustomPrompt="1"/>
          </p:nvPr>
        </p:nvSpPr>
        <p:spPr>
          <a:xfrm>
            <a:off x="945292" y="5356319"/>
            <a:ext cx="10363200" cy="450850"/>
          </a:xfrm>
        </p:spPr>
        <p:txBody>
          <a:bodyPr/>
          <a:lstStyle>
            <a:lvl1pPr marL="0" indent="0" algn="ctr">
              <a:buNone/>
              <a:defRPr>
                <a:solidFill>
                  <a:schemeClr val="tx1"/>
                </a:solidFill>
              </a:defRPr>
            </a:lvl1pPr>
          </a:lstStyle>
          <a:p>
            <a:r>
              <a:rPr lang="en-US" dirty="0" smtClean="0"/>
              <a:t>add presenter name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15465" y="2144081"/>
            <a:ext cx="1622854" cy="2569838"/>
          </a:xfrm>
          <a:prstGeom prst="rect">
            <a:avLst/>
          </a:prstGeom>
        </p:spPr>
      </p:pic>
      <p:sp>
        <p:nvSpPr>
          <p:cNvPr id="6" name="TextBox 5"/>
          <p:cNvSpPr txBox="1"/>
          <p:nvPr userDrawn="1"/>
        </p:nvSpPr>
        <p:spPr>
          <a:xfrm>
            <a:off x="0" y="6579973"/>
            <a:ext cx="870122" cy="345989"/>
          </a:xfrm>
          <a:prstGeom prst="rect">
            <a:avLst/>
          </a:prstGeom>
        </p:spPr>
        <p:txBody>
          <a:bodyPr vert="horz" wrap="none" lIns="91440" tIns="45720" rIns="91440" bIns="45720" rtlCol="0">
            <a:normAutofit/>
          </a:bodyPr>
          <a:lstStyle/>
          <a:p>
            <a:pPr algn="ctr"/>
            <a:r>
              <a:rPr lang="sv-SE" sz="1200" b="1" dirty="0" smtClean="0"/>
              <a:t>CC-BY-4.0</a:t>
            </a:r>
          </a:p>
        </p:txBody>
      </p:sp>
    </p:spTree>
    <p:extLst>
      <p:ext uri="{BB962C8B-B14F-4D97-AF65-F5344CB8AC3E}">
        <p14:creationId xmlns:p14="http://schemas.microsoft.com/office/powerpoint/2010/main" val="26759633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3600"/>
            </a:lvl1pPr>
          </a:lstStyle>
          <a:p>
            <a:r>
              <a:rPr lang="en-US" dirty="0" smtClean="0"/>
              <a:t>Click to edit Master title style</a:t>
            </a:r>
            <a:endParaRPr lang="sv-SE"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TextBox 5"/>
          <p:cNvSpPr txBox="1"/>
          <p:nvPr userDrawn="1"/>
        </p:nvSpPr>
        <p:spPr>
          <a:xfrm>
            <a:off x="-37068" y="6617043"/>
            <a:ext cx="1031789" cy="240957"/>
          </a:xfrm>
          <a:prstGeom prst="rect">
            <a:avLst/>
          </a:prstGeom>
        </p:spPr>
        <p:txBody>
          <a:bodyPr vert="horz" wrap="square" lIns="91440" tIns="45720" rIns="91440" bIns="45720" rtlCol="0">
            <a:noAutofit/>
          </a:bodyPr>
          <a:lstStyle/>
          <a:p>
            <a:pPr algn="l"/>
            <a:fld id="{C173FFC7-D0D1-4E08-B430-D103443ACC94}" type="slidenum">
              <a:rPr lang="sv-SE" sz="1000" smtClean="0">
                <a:solidFill>
                  <a:schemeClr val="bg1">
                    <a:lumMod val="75000"/>
                  </a:schemeClr>
                </a:solidFill>
              </a:rPr>
              <a:pPr algn="l"/>
              <a:t>‹#›</a:t>
            </a:fld>
            <a:endParaRPr lang="sv-SE" sz="1000" dirty="0" smtClean="0">
              <a:solidFill>
                <a:schemeClr val="bg1">
                  <a:lumMod val="75000"/>
                </a:schemeClr>
              </a:solidFill>
            </a:endParaRPr>
          </a:p>
        </p:txBody>
      </p:sp>
      <p:pic>
        <p:nvPicPr>
          <p:cNvPr id="4" name="Picture 3"/>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1701848" y="6185906"/>
            <a:ext cx="373061" cy="588685"/>
          </a:xfrm>
          <a:prstGeom prst="rect">
            <a:avLst/>
          </a:prstGeom>
        </p:spPr>
      </p:pic>
    </p:spTree>
    <p:extLst>
      <p:ext uri="{BB962C8B-B14F-4D97-AF65-F5344CB8AC3E}">
        <p14:creationId xmlns:p14="http://schemas.microsoft.com/office/powerpoint/2010/main" val="1176945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838200" y="1825625"/>
            <a:ext cx="5181600" cy="46554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6172200" y="1825625"/>
            <a:ext cx="5181600" cy="46554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8" name="TextBox 7"/>
          <p:cNvSpPr txBox="1"/>
          <p:nvPr userDrawn="1"/>
        </p:nvSpPr>
        <p:spPr>
          <a:xfrm>
            <a:off x="-37068" y="6617043"/>
            <a:ext cx="1031789" cy="240957"/>
          </a:xfrm>
          <a:prstGeom prst="rect">
            <a:avLst/>
          </a:prstGeom>
        </p:spPr>
        <p:txBody>
          <a:bodyPr vert="horz" wrap="square" lIns="91440" tIns="45720" rIns="91440" bIns="45720" rtlCol="0">
            <a:noAutofit/>
          </a:bodyPr>
          <a:lstStyle/>
          <a:p>
            <a:pPr algn="l"/>
            <a:fld id="{C173FFC7-D0D1-4E08-B430-D103443ACC94}" type="slidenum">
              <a:rPr lang="sv-SE" sz="1000" smtClean="0">
                <a:solidFill>
                  <a:schemeClr val="bg1">
                    <a:lumMod val="75000"/>
                  </a:schemeClr>
                </a:solidFill>
              </a:rPr>
              <a:pPr algn="l"/>
              <a:t>‹#›</a:t>
            </a:fld>
            <a:endParaRPr lang="sv-SE" sz="1000" dirty="0" smtClean="0">
              <a:solidFill>
                <a:schemeClr val="bg1">
                  <a:lumMod val="75000"/>
                </a:schemeClr>
              </a:solidFill>
            </a:endParaRPr>
          </a:p>
        </p:txBody>
      </p:sp>
      <p:pic>
        <p:nvPicPr>
          <p:cNvPr id="9" name="Picture 8"/>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1701848" y="6185906"/>
            <a:ext cx="373061" cy="588685"/>
          </a:xfrm>
          <a:prstGeom prst="rect">
            <a:avLst/>
          </a:prstGeom>
        </p:spPr>
      </p:pic>
    </p:spTree>
    <p:extLst>
      <p:ext uri="{BB962C8B-B14F-4D97-AF65-F5344CB8AC3E}">
        <p14:creationId xmlns:p14="http://schemas.microsoft.com/office/powerpoint/2010/main" val="30174523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67427"/>
            <a:ext cx="10515600" cy="1325563"/>
          </a:xfrm>
          <a:prstGeom prst="rect">
            <a:avLst/>
          </a:prstGeom>
        </p:spPr>
        <p:txBody>
          <a:bodyPr vert="horz" lIns="91440" tIns="45720" rIns="91440" bIns="45720" rtlCol="0" anchor="ctr">
            <a:normAutofit/>
          </a:bodyPr>
          <a:lstStyle/>
          <a:p>
            <a:r>
              <a:rPr lang="en-US" dirty="0" smtClean="0"/>
              <a:t>Video master title</a:t>
            </a:r>
            <a:endParaRPr lang="sv-SE" dirty="0"/>
          </a:p>
        </p:txBody>
      </p:sp>
      <p:sp>
        <p:nvSpPr>
          <p:cNvPr id="3" name="Text Placeholder 2"/>
          <p:cNvSpPr>
            <a:spLocks noGrp="1"/>
          </p:cNvSpPr>
          <p:nvPr>
            <p:ph type="body" idx="1"/>
          </p:nvPr>
        </p:nvSpPr>
        <p:spPr>
          <a:xfrm>
            <a:off x="838200" y="1825624"/>
            <a:ext cx="10515600" cy="468020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Tree>
    <p:extLst>
      <p:ext uri="{BB962C8B-B14F-4D97-AF65-F5344CB8AC3E}">
        <p14:creationId xmlns:p14="http://schemas.microsoft.com/office/powerpoint/2010/main" val="3251693341"/>
      </p:ext>
    </p:extLst>
  </p:cSld>
  <p:clrMap bg1="lt1" tx1="dk1" bg2="lt2" tx2="dk2" accent1="accent1" accent2="accent2" accent3="accent3" accent4="accent4" accent5="accent5" accent6="accent6" hlink="hlink" folHlink="folHlink"/>
  <p:sldLayoutIdLst>
    <p:sldLayoutId id="2147483656" r:id="rId1"/>
    <p:sldLayoutId id="2147483650" r:id="rId2"/>
    <p:sldLayoutId id="2147483652" r:id="rId3"/>
    <p:sldLayoutId id="2147483670" r:id="rId4"/>
    <p:sldLayoutId id="2147483654" r:id="rId5"/>
    <p:sldLayoutId id="2147483655" r:id="rId6"/>
  </p:sldLayoutIdLst>
  <p:txStyles>
    <p:titleStyle>
      <a:lvl1pPr algn="ctr" defTabSz="914400" rtl="0" eaLnBrk="1" latinLnBrk="0" hangingPunct="1">
        <a:lnSpc>
          <a:spcPct val="90000"/>
        </a:lnSpc>
        <a:spcBef>
          <a:spcPct val="0"/>
        </a:spcBef>
        <a:buNone/>
        <a:defRPr sz="3600" kern="12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67427"/>
            <a:ext cx="10515600" cy="1325563"/>
          </a:xfrm>
          <a:prstGeom prst="rect">
            <a:avLst/>
          </a:prstGeom>
        </p:spPr>
        <p:txBody>
          <a:bodyPr vert="horz" lIns="91440" tIns="45720" rIns="91440" bIns="45720" rtlCol="0" anchor="ctr">
            <a:normAutofit/>
          </a:bodyPr>
          <a:lstStyle/>
          <a:p>
            <a:r>
              <a:rPr lang="en-US" dirty="0" smtClean="0"/>
              <a:t>Slide master title</a:t>
            </a:r>
            <a:endParaRPr lang="sv-SE" dirty="0"/>
          </a:p>
        </p:txBody>
      </p:sp>
      <p:sp>
        <p:nvSpPr>
          <p:cNvPr id="3" name="Text Placeholder 2"/>
          <p:cNvSpPr>
            <a:spLocks noGrp="1"/>
          </p:cNvSpPr>
          <p:nvPr>
            <p:ph type="body" idx="1"/>
          </p:nvPr>
        </p:nvSpPr>
        <p:spPr>
          <a:xfrm>
            <a:off x="838200" y="1825624"/>
            <a:ext cx="10515600" cy="468020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Tree>
    <p:extLst>
      <p:ext uri="{BB962C8B-B14F-4D97-AF65-F5344CB8AC3E}">
        <p14:creationId xmlns:p14="http://schemas.microsoft.com/office/powerpoint/2010/main" val="1613385851"/>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Lst>
  <p:txStyles>
    <p:titleStyle>
      <a:lvl1pPr algn="ctr"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sv-SE" dirty="0" smtClean="0"/>
              <a:t>Basic </a:t>
            </a:r>
            <a:r>
              <a:rPr lang="sv-SE" dirty="0" err="1" smtClean="0"/>
              <a:t>Privacy</a:t>
            </a:r>
            <a:r>
              <a:rPr lang="sv-SE" dirty="0" smtClean="0"/>
              <a:t> </a:t>
            </a:r>
            <a:r>
              <a:rPr lang="sv-SE" dirty="0" err="1" smtClean="0"/>
              <a:t>Principles</a:t>
            </a:r>
            <a:r>
              <a:rPr lang="sv-SE" dirty="0"/>
              <a:t/>
            </a:r>
            <a:br>
              <a:rPr lang="sv-SE" dirty="0"/>
            </a:br>
            <a:endParaRPr lang="sv-SE" dirty="0"/>
          </a:p>
        </p:txBody>
      </p:sp>
      <p:sp>
        <p:nvSpPr>
          <p:cNvPr id="5" name="Subtitle 4"/>
          <p:cNvSpPr>
            <a:spLocks noGrp="1"/>
          </p:cNvSpPr>
          <p:nvPr>
            <p:ph type="subTitle" idx="1"/>
          </p:nvPr>
        </p:nvSpPr>
        <p:spPr>
          <a:xfrm>
            <a:off x="945292" y="1612462"/>
            <a:ext cx="10363200" cy="438665"/>
          </a:xfrm>
        </p:spPr>
        <p:txBody>
          <a:bodyPr>
            <a:normAutofit/>
          </a:bodyPr>
          <a:lstStyle/>
          <a:p>
            <a:r>
              <a:rPr lang="en-US" b="1" dirty="0"/>
              <a:t>Introduction to Privacy and the </a:t>
            </a:r>
            <a:r>
              <a:rPr lang="en-US" b="1" dirty="0" smtClean="0"/>
              <a:t>GDPR</a:t>
            </a:r>
            <a:endParaRPr lang="sv-SE" dirty="0"/>
          </a:p>
        </p:txBody>
      </p:sp>
      <p:sp>
        <p:nvSpPr>
          <p:cNvPr id="6" name="Text Placeholder 5"/>
          <p:cNvSpPr>
            <a:spLocks noGrp="1"/>
          </p:cNvSpPr>
          <p:nvPr>
            <p:ph type="body" sz="quarter" idx="10"/>
          </p:nvPr>
        </p:nvSpPr>
        <p:spPr/>
        <p:txBody>
          <a:bodyPr/>
          <a:lstStyle/>
          <a:p>
            <a:r>
              <a:rPr lang="sv-SE" dirty="0" smtClean="0"/>
              <a:t>Simone Fischer-Hübner</a:t>
            </a:r>
            <a:endParaRPr lang="sv-SE" dirty="0"/>
          </a:p>
        </p:txBody>
      </p:sp>
    </p:spTree>
    <p:extLst>
      <p:ext uri="{BB962C8B-B14F-4D97-AF65-F5344CB8AC3E}">
        <p14:creationId xmlns:p14="http://schemas.microsoft.com/office/powerpoint/2010/main" val="285365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9449" y="214700"/>
            <a:ext cx="10658007" cy="1461186"/>
          </a:xfrm>
        </p:spPr>
        <p:txBody>
          <a:bodyPr/>
          <a:lstStyle/>
          <a:p>
            <a:pPr algn="ctr" eaLnBrk="1" hangingPunct="1"/>
            <a:r>
              <a:rPr lang="en-US" altLang="de-DE" dirty="0" smtClean="0"/>
              <a:t>Basic Privacy </a:t>
            </a:r>
            <a:r>
              <a:rPr lang="en-US" altLang="de-DE" dirty="0"/>
              <a:t>P</a:t>
            </a:r>
            <a:r>
              <a:rPr lang="en-US" altLang="de-DE" dirty="0" smtClean="0"/>
              <a:t>rinciples </a:t>
            </a:r>
            <a:br>
              <a:rPr lang="en-US" altLang="de-DE" dirty="0" smtClean="0"/>
            </a:br>
            <a:r>
              <a:rPr lang="en-US" altLang="de-DE" sz="2724" dirty="0" smtClean="0"/>
              <a:t>(part of OECD Privacy Guidelines &amp; most Privacy/Data Protection Laws)</a:t>
            </a:r>
            <a:endParaRPr lang="en-US" altLang="de-DE" sz="2724" dirty="0"/>
          </a:p>
        </p:txBody>
      </p:sp>
      <p:sp>
        <p:nvSpPr>
          <p:cNvPr id="14339" name="Rectangle 3"/>
          <p:cNvSpPr>
            <a:spLocks noGrp="1" noChangeArrowheads="1"/>
          </p:cNvSpPr>
          <p:nvPr>
            <p:ph type="body" idx="1"/>
          </p:nvPr>
        </p:nvSpPr>
        <p:spPr>
          <a:xfrm>
            <a:off x="839449" y="2017241"/>
            <a:ext cx="10538085" cy="4229100"/>
          </a:xfrm>
        </p:spPr>
        <p:txBody>
          <a:bodyPr>
            <a:normAutofit/>
          </a:bodyPr>
          <a:lstStyle/>
          <a:p>
            <a:r>
              <a:rPr lang="en-US" altLang="de-DE" sz="3200" b="1" dirty="0" err="1" smtClean="0">
                <a:solidFill>
                  <a:srgbClr val="002060"/>
                </a:solidFill>
              </a:rPr>
              <a:t>Lawfullness</a:t>
            </a:r>
            <a:r>
              <a:rPr lang="en-US" altLang="de-DE" sz="3200" dirty="0" smtClean="0"/>
              <a:t> of processing</a:t>
            </a:r>
            <a:r>
              <a:rPr lang="en-US" altLang="de-DE" sz="3200" b="1" dirty="0" smtClean="0"/>
              <a:t>, </a:t>
            </a:r>
            <a:r>
              <a:rPr lang="en-US" altLang="de-DE" sz="3200" dirty="0" smtClean="0"/>
              <a:t> e.g. by </a:t>
            </a:r>
            <a:r>
              <a:rPr lang="en-US" altLang="de-DE" sz="3200" b="1" dirty="0" smtClean="0">
                <a:solidFill>
                  <a:srgbClr val="002060"/>
                </a:solidFill>
              </a:rPr>
              <a:t>Informed Consent </a:t>
            </a:r>
            <a:endParaRPr lang="en-US" altLang="de-DE" sz="3200" b="1" dirty="0">
              <a:solidFill>
                <a:srgbClr val="002060"/>
              </a:solidFill>
            </a:endParaRPr>
          </a:p>
          <a:p>
            <a:pPr marL="0" indent="0">
              <a:buNone/>
            </a:pPr>
            <a:r>
              <a:rPr lang="en-US" altLang="de-DE" i="1" dirty="0"/>
              <a:t> </a:t>
            </a:r>
            <a:r>
              <a:rPr lang="en-US" altLang="de-DE" i="1" dirty="0" smtClean="0"/>
              <a:t>  (c.f. OECD </a:t>
            </a:r>
            <a:r>
              <a:rPr lang="sv-SE" i="1" dirty="0" smtClean="0"/>
              <a:t>Collection </a:t>
            </a:r>
            <a:r>
              <a:rPr lang="sv-SE" i="1" dirty="0"/>
              <a:t>Limitation </a:t>
            </a:r>
            <a:r>
              <a:rPr lang="sv-SE" i="1" dirty="0" err="1" smtClean="0"/>
              <a:t>Principle</a:t>
            </a:r>
            <a:r>
              <a:rPr lang="sv-SE" i="1" dirty="0" smtClean="0"/>
              <a:t>)</a:t>
            </a:r>
            <a:endParaRPr lang="en-US" altLang="de-DE" i="1" dirty="0" smtClean="0"/>
          </a:p>
          <a:p>
            <a:pPr eaLnBrk="1" hangingPunct="1"/>
            <a:endParaRPr lang="en-US" altLang="de-DE" dirty="0" smtClean="0"/>
          </a:p>
          <a:p>
            <a:r>
              <a:rPr lang="en-US" altLang="de-DE" sz="3200" b="1" dirty="0">
                <a:solidFill>
                  <a:srgbClr val="002060"/>
                </a:solidFill>
              </a:rPr>
              <a:t>Data </a:t>
            </a:r>
            <a:r>
              <a:rPr lang="en-US" altLang="de-DE" sz="3200" b="1" dirty="0" err="1" smtClean="0">
                <a:solidFill>
                  <a:srgbClr val="002060"/>
                </a:solidFill>
              </a:rPr>
              <a:t>Minimisation</a:t>
            </a:r>
            <a:r>
              <a:rPr lang="en-US" altLang="de-DE" sz="3200" b="1" dirty="0" smtClean="0">
                <a:solidFill>
                  <a:srgbClr val="002060"/>
                </a:solidFill>
              </a:rPr>
              <a:t> </a:t>
            </a:r>
            <a:r>
              <a:rPr lang="en-US" altLang="de-DE" sz="3200" dirty="0" smtClean="0"/>
              <a:t>&amp; </a:t>
            </a:r>
            <a:r>
              <a:rPr lang="en-US" altLang="de-DE" sz="3200" b="1" dirty="0" smtClean="0">
                <a:solidFill>
                  <a:srgbClr val="002060"/>
                </a:solidFill>
              </a:rPr>
              <a:t>Avoidance</a:t>
            </a:r>
            <a:endParaRPr lang="en-US" altLang="de-DE" sz="3200" b="1" dirty="0">
              <a:solidFill>
                <a:srgbClr val="002060"/>
              </a:solidFill>
            </a:endParaRPr>
          </a:p>
          <a:p>
            <a:pPr marL="0" indent="0">
              <a:lnSpc>
                <a:spcPct val="100000"/>
              </a:lnSpc>
              <a:buNone/>
            </a:pPr>
            <a:r>
              <a:rPr lang="en-US" altLang="de-DE" i="1" dirty="0"/>
              <a:t>  (c.f. OECD </a:t>
            </a:r>
            <a:r>
              <a:rPr lang="sv-SE" i="1" dirty="0"/>
              <a:t>Data </a:t>
            </a:r>
            <a:r>
              <a:rPr lang="sv-SE" i="1" dirty="0" err="1"/>
              <a:t>Quality</a:t>
            </a:r>
            <a:r>
              <a:rPr lang="sv-SE" i="1" dirty="0"/>
              <a:t> </a:t>
            </a:r>
            <a:r>
              <a:rPr lang="sv-SE" i="1" dirty="0" err="1" smtClean="0"/>
              <a:t>Principle</a:t>
            </a:r>
            <a:r>
              <a:rPr lang="sv-SE" i="1" dirty="0" smtClean="0"/>
              <a:t>)</a:t>
            </a:r>
          </a:p>
          <a:p>
            <a:pPr lvl="1">
              <a:lnSpc>
                <a:spcPct val="100000"/>
              </a:lnSpc>
            </a:pPr>
            <a:r>
              <a:rPr lang="sv-SE" sz="2400" i="1" dirty="0" smtClean="0"/>
              <a:t>Data </a:t>
            </a:r>
            <a:r>
              <a:rPr lang="sv-SE" sz="2400" i="1" dirty="0" err="1" smtClean="0"/>
              <a:t>should</a:t>
            </a:r>
            <a:r>
              <a:rPr lang="sv-SE" sz="2400" i="1" dirty="0" smtClean="0"/>
              <a:t> be </a:t>
            </a:r>
            <a:r>
              <a:rPr lang="sv-SE" sz="2400" i="1" dirty="0" err="1" smtClean="0"/>
              <a:t>adequate</a:t>
            </a:r>
            <a:r>
              <a:rPr lang="sv-SE" sz="2400" i="1" dirty="0" smtClean="0"/>
              <a:t>, relevant and not </a:t>
            </a:r>
            <a:r>
              <a:rPr lang="sv-SE" sz="2400" i="1" dirty="0" err="1" smtClean="0"/>
              <a:t>exessive</a:t>
            </a:r>
            <a:endParaRPr lang="sv-SE" sz="2400" i="1" dirty="0" smtClean="0"/>
          </a:p>
          <a:p>
            <a:pPr lvl="1">
              <a:lnSpc>
                <a:spcPct val="100000"/>
              </a:lnSpc>
            </a:pPr>
            <a:endParaRPr lang="sv-SE" sz="2400" i="1" dirty="0" smtClean="0"/>
          </a:p>
          <a:p>
            <a:pPr lvl="1">
              <a:lnSpc>
                <a:spcPct val="100000"/>
              </a:lnSpc>
            </a:pPr>
            <a:r>
              <a:rPr lang="sv-SE" sz="2400" i="1" dirty="0" err="1" smtClean="0"/>
              <a:t>Minimisation</a:t>
            </a:r>
            <a:r>
              <a:rPr lang="sv-SE" sz="2400" i="1" dirty="0" smtClean="0"/>
              <a:t> of data </a:t>
            </a:r>
            <a:r>
              <a:rPr lang="sv-SE" sz="2400" i="1" dirty="0" err="1" smtClean="0"/>
              <a:t>collection</a:t>
            </a:r>
            <a:r>
              <a:rPr lang="sv-SE" sz="2400" i="1" dirty="0" smtClean="0"/>
              <a:t>, </a:t>
            </a:r>
            <a:r>
              <a:rPr lang="sv-SE" sz="2400" i="1" dirty="0" err="1" smtClean="0"/>
              <a:t>use</a:t>
            </a:r>
            <a:r>
              <a:rPr lang="sv-SE" sz="2400" i="1" dirty="0" smtClean="0"/>
              <a:t>, </a:t>
            </a:r>
            <a:r>
              <a:rPr lang="sv-SE" sz="2400" i="1" dirty="0" err="1" smtClean="0"/>
              <a:t>sharing</a:t>
            </a:r>
            <a:r>
              <a:rPr lang="sv-SE" sz="2400" i="1" dirty="0" smtClean="0"/>
              <a:t>, </a:t>
            </a:r>
            <a:r>
              <a:rPr lang="sv-SE" sz="2400" i="1" dirty="0" err="1" smtClean="0"/>
              <a:t>linkability</a:t>
            </a:r>
            <a:r>
              <a:rPr lang="sv-SE" sz="2400" i="1" dirty="0" smtClean="0"/>
              <a:t>, retention</a:t>
            </a:r>
            <a:endParaRPr lang="sv-SE" sz="2400" i="1" dirty="0"/>
          </a:p>
          <a:p>
            <a:pPr lvl="1">
              <a:lnSpc>
                <a:spcPct val="100000"/>
              </a:lnSpc>
            </a:pPr>
            <a:endParaRPr lang="sv-SE" sz="2400" i="1" dirty="0"/>
          </a:p>
          <a:p>
            <a:endParaRPr lang="en-US" altLang="de-DE" sz="3200" b="1" dirty="0">
              <a:solidFill>
                <a:srgbClr val="002060"/>
              </a:solidFill>
            </a:endParaRPr>
          </a:p>
          <a:p>
            <a:pPr eaLnBrk="1" hangingPunct="1">
              <a:buFontTx/>
              <a:buChar char="•"/>
            </a:pPr>
            <a:endParaRPr lang="en-US" altLang="de-DE" dirty="0" smtClean="0"/>
          </a:p>
        </p:txBody>
      </p:sp>
    </p:spTree>
    <p:extLst>
      <p:ext uri="{BB962C8B-B14F-4D97-AF65-F5344CB8AC3E}">
        <p14:creationId xmlns:p14="http://schemas.microsoft.com/office/powerpoint/2010/main" val="938289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sv-SE" altLang="de-DE" dirty="0" smtClean="0"/>
              <a:t>Basic </a:t>
            </a:r>
            <a:r>
              <a:rPr lang="sv-SE" altLang="de-DE" dirty="0" err="1" smtClean="0"/>
              <a:t>Privacy</a:t>
            </a:r>
            <a:r>
              <a:rPr lang="sv-SE" altLang="de-DE" dirty="0" smtClean="0"/>
              <a:t> </a:t>
            </a:r>
            <a:r>
              <a:rPr lang="sv-SE" altLang="de-DE" dirty="0" err="1" smtClean="0"/>
              <a:t>Principles</a:t>
            </a:r>
            <a:r>
              <a:rPr lang="sv-SE" altLang="de-DE" dirty="0" smtClean="0"/>
              <a:t> (II)</a:t>
            </a:r>
            <a:endParaRPr lang="en-US" altLang="de-DE" dirty="0" smtClean="0"/>
          </a:p>
        </p:txBody>
      </p:sp>
      <p:sp>
        <p:nvSpPr>
          <p:cNvPr id="16387" name="Rectangle 3"/>
          <p:cNvSpPr>
            <a:spLocks noGrp="1" noChangeArrowheads="1"/>
          </p:cNvSpPr>
          <p:nvPr>
            <p:ph type="body" idx="1"/>
          </p:nvPr>
        </p:nvSpPr>
        <p:spPr>
          <a:xfrm>
            <a:off x="838200" y="1004341"/>
            <a:ext cx="10515600" cy="5501491"/>
          </a:xfrm>
        </p:spPr>
        <p:txBody>
          <a:bodyPr/>
          <a:lstStyle/>
          <a:p>
            <a:pPr eaLnBrk="1" hangingPunct="1"/>
            <a:endParaRPr lang="sv-SE" altLang="de-DE" dirty="0" smtClean="0"/>
          </a:p>
          <a:p>
            <a:r>
              <a:rPr lang="en-US" altLang="de-DE" sz="3200" b="1" dirty="0">
                <a:solidFill>
                  <a:srgbClr val="002060"/>
                </a:solidFill>
              </a:rPr>
              <a:t>Purpose Specification </a:t>
            </a:r>
            <a:r>
              <a:rPr lang="en-US" altLang="de-DE" sz="3200" dirty="0"/>
              <a:t>&amp; </a:t>
            </a:r>
            <a:r>
              <a:rPr lang="en-US" altLang="de-DE" sz="3200" b="1" dirty="0">
                <a:solidFill>
                  <a:srgbClr val="002060"/>
                </a:solidFill>
              </a:rPr>
              <a:t>Purpose Binding </a:t>
            </a:r>
          </a:p>
          <a:p>
            <a:pPr marL="0" indent="0">
              <a:lnSpc>
                <a:spcPct val="100000"/>
              </a:lnSpc>
              <a:buNone/>
            </a:pPr>
            <a:r>
              <a:rPr lang="en-US" altLang="de-DE" i="1" dirty="0"/>
              <a:t>  (c.f. OECD </a:t>
            </a:r>
            <a:r>
              <a:rPr lang="sv-SE" i="1" dirty="0" err="1"/>
              <a:t>Purpose</a:t>
            </a:r>
            <a:r>
              <a:rPr lang="sv-SE" i="1" dirty="0"/>
              <a:t> </a:t>
            </a:r>
            <a:r>
              <a:rPr lang="sv-SE" i="1" dirty="0" err="1"/>
              <a:t>Specification</a:t>
            </a:r>
            <a:r>
              <a:rPr lang="sv-SE" i="1" dirty="0"/>
              <a:t> </a:t>
            </a:r>
            <a:r>
              <a:rPr lang="sv-SE" i="1" dirty="0" err="1"/>
              <a:t>Principle</a:t>
            </a:r>
            <a:r>
              <a:rPr lang="sv-SE" i="1" dirty="0"/>
              <a:t> &amp; </a:t>
            </a:r>
            <a:r>
              <a:rPr lang="sv-SE" i="1" dirty="0" err="1"/>
              <a:t>Use</a:t>
            </a:r>
            <a:r>
              <a:rPr lang="sv-SE" i="1" dirty="0"/>
              <a:t> Limitation </a:t>
            </a:r>
            <a:r>
              <a:rPr lang="sv-SE" i="1" dirty="0" err="1"/>
              <a:t>Principle</a:t>
            </a:r>
            <a:r>
              <a:rPr lang="sv-SE" i="1" dirty="0" smtClean="0"/>
              <a:t>)</a:t>
            </a:r>
            <a:endParaRPr lang="en-US" altLang="de-DE" dirty="0"/>
          </a:p>
          <a:p>
            <a:pPr lvl="1">
              <a:buFontTx/>
              <a:buChar char="•"/>
            </a:pPr>
            <a:r>
              <a:rPr lang="sv-SE" altLang="de-DE" sz="2600" dirty="0"/>
              <a:t>  </a:t>
            </a:r>
            <a:r>
              <a:rPr lang="sv-SE" altLang="de-DE" sz="2600" dirty="0" smtClean="0"/>
              <a:t>”Non-sensitive</a:t>
            </a:r>
            <a:r>
              <a:rPr lang="sv-SE" altLang="de-DE" sz="2600" dirty="0"/>
              <a:t>” data do not </a:t>
            </a:r>
            <a:r>
              <a:rPr lang="sv-SE" altLang="de-DE" sz="2600" dirty="0" err="1"/>
              <a:t>exist</a:t>
            </a:r>
            <a:r>
              <a:rPr lang="sv-SE" altLang="de-DE" sz="2600" dirty="0"/>
              <a:t> !  </a:t>
            </a:r>
            <a:endParaRPr lang="en-US" altLang="de-DE" sz="2600" dirty="0"/>
          </a:p>
          <a:p>
            <a:pPr eaLnBrk="1" hangingPunct="1"/>
            <a:endParaRPr lang="sv-SE" altLang="de-DE" dirty="0" smtClean="0"/>
          </a:p>
          <a:p>
            <a:pPr marL="0" indent="0" eaLnBrk="1" hangingPunct="1">
              <a:buNone/>
            </a:pPr>
            <a:r>
              <a:rPr lang="sv-SE" altLang="de-DE" b="1" dirty="0" err="1" smtClean="0"/>
              <a:t>Examples</a:t>
            </a:r>
            <a:r>
              <a:rPr lang="sv-SE" altLang="de-DE" b="1" dirty="0" smtClean="0"/>
              <a:t> of </a:t>
            </a:r>
            <a:r>
              <a:rPr lang="sv-SE" altLang="de-DE" b="1" dirty="0" err="1" smtClean="0"/>
              <a:t>Purpose</a:t>
            </a:r>
            <a:r>
              <a:rPr lang="sv-SE" altLang="de-DE" b="1" dirty="0" smtClean="0"/>
              <a:t> </a:t>
            </a:r>
            <a:r>
              <a:rPr lang="sv-SE" altLang="de-DE" b="1" dirty="0" err="1" smtClean="0"/>
              <a:t>Misuse</a:t>
            </a:r>
            <a:r>
              <a:rPr lang="sv-SE" altLang="de-DE" b="1" dirty="0" smtClean="0"/>
              <a:t> (”</a:t>
            </a:r>
            <a:r>
              <a:rPr lang="sv-SE" altLang="de-DE" b="1" dirty="0" err="1" smtClean="0"/>
              <a:t>function</a:t>
            </a:r>
            <a:r>
              <a:rPr lang="sv-SE" altLang="de-DE" b="1" dirty="0" smtClean="0"/>
              <a:t> </a:t>
            </a:r>
            <a:r>
              <a:rPr lang="sv-SE" altLang="de-DE" b="1" dirty="0" err="1" smtClean="0"/>
              <a:t>creep</a:t>
            </a:r>
            <a:r>
              <a:rPr lang="sv-SE" altLang="de-DE" b="1" dirty="0" smtClean="0"/>
              <a:t>”): </a:t>
            </a:r>
          </a:p>
          <a:p>
            <a:pPr eaLnBrk="1" hangingPunct="1"/>
            <a:endParaRPr lang="sv-SE" altLang="de-DE" dirty="0" smtClean="0"/>
          </a:p>
          <a:p>
            <a:pPr eaLnBrk="1" hangingPunct="1"/>
            <a:r>
              <a:rPr lang="sv-SE" altLang="de-DE" dirty="0" err="1" smtClean="0"/>
              <a:t>Lidl</a:t>
            </a:r>
            <a:r>
              <a:rPr lang="sv-SE" altLang="de-DE" dirty="0" smtClean="0"/>
              <a:t> Video </a:t>
            </a:r>
            <a:r>
              <a:rPr lang="sv-SE" altLang="de-DE" dirty="0" err="1" smtClean="0"/>
              <a:t>Monitoring</a:t>
            </a:r>
            <a:r>
              <a:rPr lang="sv-SE" altLang="de-DE" dirty="0" smtClean="0"/>
              <a:t> </a:t>
            </a:r>
            <a:r>
              <a:rPr lang="sv-SE" altLang="de-DE" dirty="0" err="1" smtClean="0"/>
              <a:t>Scandal</a:t>
            </a:r>
            <a:r>
              <a:rPr lang="sv-SE" altLang="de-DE" dirty="0" smtClean="0"/>
              <a:t> (2006)</a:t>
            </a:r>
          </a:p>
          <a:p>
            <a:pPr eaLnBrk="1" hangingPunct="1"/>
            <a:endParaRPr lang="sv-SE" altLang="de-DE" dirty="0"/>
          </a:p>
          <a:p>
            <a:pPr eaLnBrk="1" hangingPunct="1"/>
            <a:r>
              <a:rPr lang="sv-SE" altLang="de-DE" dirty="0" err="1" smtClean="0"/>
              <a:t>Loyality</a:t>
            </a:r>
            <a:r>
              <a:rPr lang="sv-SE" altLang="de-DE" dirty="0" smtClean="0"/>
              <a:t> </a:t>
            </a:r>
            <a:r>
              <a:rPr lang="sv-SE" altLang="de-DE" dirty="0" err="1" smtClean="0"/>
              <a:t>Card</a:t>
            </a:r>
            <a:r>
              <a:rPr lang="sv-SE" altLang="de-DE" dirty="0" smtClean="0"/>
              <a:t> Data </a:t>
            </a:r>
            <a:r>
              <a:rPr lang="sv-SE" altLang="de-DE" dirty="0" err="1" smtClean="0"/>
              <a:t>use</a:t>
            </a:r>
            <a:r>
              <a:rPr lang="sv-SE" altLang="de-DE" dirty="0" smtClean="0"/>
              <a:t> </a:t>
            </a:r>
            <a:r>
              <a:rPr lang="sv-SE" altLang="de-DE" dirty="0" err="1" smtClean="0"/>
              <a:t>against</a:t>
            </a:r>
            <a:r>
              <a:rPr lang="sv-SE" altLang="de-DE" dirty="0" smtClean="0"/>
              <a:t> </a:t>
            </a:r>
            <a:r>
              <a:rPr lang="sv-SE" altLang="de-DE" dirty="0" err="1" smtClean="0"/>
              <a:t>customer</a:t>
            </a:r>
            <a:r>
              <a:rPr lang="sv-SE" altLang="de-DE" dirty="0"/>
              <a:t> </a:t>
            </a:r>
            <a:r>
              <a:rPr lang="sv-SE" altLang="de-DE" dirty="0" smtClean="0"/>
              <a:t>interests</a:t>
            </a:r>
          </a:p>
          <a:p>
            <a:pPr eaLnBrk="1" hangingPunct="1"/>
            <a:endParaRPr lang="sv-SE" altLang="de-DE" dirty="0"/>
          </a:p>
          <a:p>
            <a:pPr eaLnBrk="1" hangingPunct="1"/>
            <a:endParaRPr lang="en-US" altLang="de-DE" dirty="0" smtClean="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4" y="2861021"/>
            <a:ext cx="3018020" cy="2263515"/>
          </a:xfrm>
          <a:prstGeom prst="rect">
            <a:avLst/>
          </a:prstGeom>
        </p:spPr>
      </p:pic>
      <p:pic>
        <p:nvPicPr>
          <p:cNvPr id="6" name="Picture 5"/>
          <p:cNvPicPr>
            <a:picLocks noChangeAspect="1"/>
          </p:cNvPicPr>
          <p:nvPr/>
        </p:nvPicPr>
        <p:blipFill>
          <a:blip r:embed="rId4"/>
          <a:stretch>
            <a:fillRect/>
          </a:stretch>
        </p:blipFill>
        <p:spPr>
          <a:xfrm>
            <a:off x="9983889" y="4642245"/>
            <a:ext cx="1369911" cy="964582"/>
          </a:xfrm>
          <a:prstGeom prst="rect">
            <a:avLst/>
          </a:prstGeom>
        </p:spPr>
      </p:pic>
    </p:spTree>
    <p:extLst>
      <p:ext uri="{BB962C8B-B14F-4D97-AF65-F5344CB8AC3E}">
        <p14:creationId xmlns:p14="http://schemas.microsoft.com/office/powerpoint/2010/main" val="1887843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sv-SE" altLang="de-DE" dirty="0" smtClean="0"/>
              <a:t>Basic </a:t>
            </a:r>
            <a:r>
              <a:rPr lang="sv-SE" altLang="de-DE" dirty="0" err="1"/>
              <a:t>P</a:t>
            </a:r>
            <a:r>
              <a:rPr lang="sv-SE" altLang="de-DE" dirty="0" err="1" smtClean="0"/>
              <a:t>rivacy</a:t>
            </a:r>
            <a:r>
              <a:rPr lang="sv-SE" altLang="de-DE" dirty="0" smtClean="0"/>
              <a:t> </a:t>
            </a:r>
            <a:r>
              <a:rPr lang="sv-SE" altLang="de-DE" dirty="0" err="1"/>
              <a:t>P</a:t>
            </a:r>
            <a:r>
              <a:rPr lang="sv-SE" altLang="de-DE" dirty="0" err="1" smtClean="0"/>
              <a:t>rinciples</a:t>
            </a:r>
            <a:r>
              <a:rPr lang="sv-SE" altLang="de-DE" dirty="0" smtClean="0"/>
              <a:t> (III)</a:t>
            </a:r>
            <a:endParaRPr lang="en-US" altLang="de-DE" dirty="0" smtClean="0"/>
          </a:p>
        </p:txBody>
      </p:sp>
      <p:sp>
        <p:nvSpPr>
          <p:cNvPr id="17411" name="Rectangle 3"/>
          <p:cNvSpPr>
            <a:spLocks noGrp="1" noChangeArrowheads="1"/>
          </p:cNvSpPr>
          <p:nvPr>
            <p:ph type="body" idx="1"/>
          </p:nvPr>
        </p:nvSpPr>
        <p:spPr>
          <a:xfrm>
            <a:off x="1019331" y="2017241"/>
            <a:ext cx="10073390" cy="4114800"/>
          </a:xfrm>
        </p:spPr>
        <p:txBody>
          <a:bodyPr>
            <a:normAutofit/>
          </a:bodyPr>
          <a:lstStyle/>
          <a:p>
            <a:pPr>
              <a:lnSpc>
                <a:spcPct val="70000"/>
              </a:lnSpc>
            </a:pPr>
            <a:r>
              <a:rPr lang="en-US" altLang="de-DE" sz="3000" b="1" dirty="0">
                <a:solidFill>
                  <a:srgbClr val="002060"/>
                </a:solidFill>
              </a:rPr>
              <a:t>Transparency</a:t>
            </a:r>
            <a:r>
              <a:rPr lang="en-US" altLang="de-DE" sz="3200" dirty="0" smtClean="0"/>
              <a:t> and </a:t>
            </a:r>
            <a:r>
              <a:rPr lang="en-US" altLang="de-DE" sz="3000" b="1" dirty="0" err="1">
                <a:solidFill>
                  <a:srgbClr val="002060"/>
                </a:solidFill>
              </a:rPr>
              <a:t>Intervenability</a:t>
            </a:r>
            <a:r>
              <a:rPr lang="en-US" altLang="de-DE" sz="3000" b="1" dirty="0">
                <a:solidFill>
                  <a:srgbClr val="002060"/>
                </a:solidFill>
              </a:rPr>
              <a:t> </a:t>
            </a:r>
          </a:p>
          <a:p>
            <a:pPr marL="0" indent="0">
              <a:buNone/>
            </a:pPr>
            <a:r>
              <a:rPr lang="en-US" altLang="de-DE" i="1" dirty="0"/>
              <a:t>(c.f. OECD </a:t>
            </a:r>
            <a:r>
              <a:rPr lang="sv-SE" i="1" dirty="0" err="1"/>
              <a:t>Openness</a:t>
            </a:r>
            <a:r>
              <a:rPr lang="sv-SE" i="1" dirty="0"/>
              <a:t> </a:t>
            </a:r>
            <a:r>
              <a:rPr lang="sv-SE" i="1" dirty="0" err="1"/>
              <a:t>Principle</a:t>
            </a:r>
            <a:r>
              <a:rPr lang="sv-SE" i="1" dirty="0"/>
              <a:t> &amp; </a:t>
            </a:r>
            <a:r>
              <a:rPr lang="sv-SE" i="1" dirty="0" err="1"/>
              <a:t>Individual</a:t>
            </a:r>
            <a:r>
              <a:rPr lang="sv-SE" i="1" dirty="0"/>
              <a:t> Participation </a:t>
            </a:r>
            <a:r>
              <a:rPr lang="sv-SE" i="1" dirty="0" err="1" smtClean="0"/>
              <a:t>Principle</a:t>
            </a:r>
            <a:r>
              <a:rPr lang="sv-SE" i="1" dirty="0" smtClean="0"/>
              <a:t>)</a:t>
            </a:r>
          </a:p>
          <a:p>
            <a:pPr marL="0" indent="0">
              <a:buNone/>
            </a:pPr>
            <a:endParaRPr lang="en-US" altLang="de-DE" dirty="0" smtClean="0"/>
          </a:p>
          <a:p>
            <a:pPr eaLnBrk="1" hangingPunct="1"/>
            <a:r>
              <a:rPr lang="en-US" altLang="de-DE" sz="3200" dirty="0" smtClean="0"/>
              <a:t>Appropriate </a:t>
            </a:r>
            <a:r>
              <a:rPr lang="en-US" altLang="de-DE" sz="3200" b="1" dirty="0" smtClean="0">
                <a:solidFill>
                  <a:srgbClr val="002060"/>
                </a:solidFill>
              </a:rPr>
              <a:t>S</a:t>
            </a:r>
            <a:r>
              <a:rPr lang="en-US" altLang="de-DE" sz="3000" b="1" dirty="0" smtClean="0">
                <a:solidFill>
                  <a:srgbClr val="002060"/>
                </a:solidFill>
              </a:rPr>
              <a:t>ecurity</a:t>
            </a:r>
            <a:r>
              <a:rPr lang="en-US" altLang="de-DE" sz="3200" dirty="0" smtClean="0"/>
              <a:t> </a:t>
            </a:r>
          </a:p>
          <a:p>
            <a:pPr marL="0" indent="0" eaLnBrk="1" hangingPunct="1">
              <a:buNone/>
            </a:pPr>
            <a:r>
              <a:rPr lang="en-US" altLang="de-DE" i="1" dirty="0" smtClean="0"/>
              <a:t>(</a:t>
            </a:r>
            <a:r>
              <a:rPr lang="en-US" altLang="de-DE" i="1" dirty="0"/>
              <a:t>c.f. OECD </a:t>
            </a:r>
            <a:r>
              <a:rPr lang="sv-SE" i="1" dirty="0"/>
              <a:t>Security </a:t>
            </a:r>
            <a:r>
              <a:rPr lang="sv-SE" i="1" dirty="0" err="1"/>
              <a:t>Safeguards</a:t>
            </a:r>
            <a:r>
              <a:rPr lang="sv-SE" i="1" dirty="0"/>
              <a:t> </a:t>
            </a:r>
            <a:r>
              <a:rPr lang="sv-SE" i="1" dirty="0" err="1" smtClean="0"/>
              <a:t>Principle</a:t>
            </a:r>
            <a:r>
              <a:rPr lang="sv-SE" i="1" dirty="0" smtClean="0"/>
              <a:t>)</a:t>
            </a:r>
          </a:p>
          <a:p>
            <a:pPr>
              <a:lnSpc>
                <a:spcPct val="70000"/>
              </a:lnSpc>
            </a:pPr>
            <a:endParaRPr lang="en-US" altLang="de-DE" sz="3000" b="1" dirty="0">
              <a:solidFill>
                <a:srgbClr val="002060"/>
              </a:solidFill>
            </a:endParaRPr>
          </a:p>
          <a:p>
            <a:pPr>
              <a:lnSpc>
                <a:spcPct val="70000"/>
              </a:lnSpc>
            </a:pPr>
            <a:r>
              <a:rPr lang="en-US" altLang="de-DE" sz="3000" b="1" dirty="0">
                <a:solidFill>
                  <a:srgbClr val="002060"/>
                </a:solidFill>
              </a:rPr>
              <a:t>Accountability</a:t>
            </a:r>
          </a:p>
          <a:p>
            <a:pPr>
              <a:buNone/>
            </a:pPr>
            <a:r>
              <a:rPr lang="en-US" altLang="de-DE" i="1" dirty="0"/>
              <a:t>(c.f. OECD </a:t>
            </a:r>
            <a:r>
              <a:rPr lang="sv-SE" i="1" dirty="0" err="1"/>
              <a:t>Accountability</a:t>
            </a:r>
            <a:r>
              <a:rPr lang="sv-SE" i="1" dirty="0"/>
              <a:t> </a:t>
            </a:r>
            <a:r>
              <a:rPr lang="sv-SE" i="1" dirty="0" err="1"/>
              <a:t>Principle</a:t>
            </a:r>
            <a:r>
              <a:rPr lang="sv-SE" i="1" dirty="0"/>
              <a:t>)</a:t>
            </a:r>
          </a:p>
          <a:p>
            <a:pPr eaLnBrk="1" hangingPunct="1">
              <a:buFontTx/>
              <a:buNone/>
            </a:pPr>
            <a:endParaRPr lang="en-US" altLang="de-DE" dirty="0" smtClean="0"/>
          </a:p>
          <a:p>
            <a:pPr eaLnBrk="1" hangingPunct="1"/>
            <a:endParaRPr lang="en-US" altLang="de-DE" dirty="0" smtClean="0"/>
          </a:p>
          <a:p>
            <a:pPr eaLnBrk="1" hangingPunct="1"/>
            <a:endParaRPr lang="en-US" altLang="de-DE" dirty="0" smtClean="0"/>
          </a:p>
          <a:p>
            <a:pPr eaLnBrk="1" hangingPunct="1"/>
            <a:endParaRPr lang="en-US" altLang="de-DE" dirty="0" smtClean="0"/>
          </a:p>
        </p:txBody>
      </p:sp>
    </p:spTree>
    <p:extLst>
      <p:ext uri="{BB962C8B-B14F-4D97-AF65-F5344CB8AC3E}">
        <p14:creationId xmlns:p14="http://schemas.microsoft.com/office/powerpoint/2010/main" val="3330388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vide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rm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rm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3346</TotalTime>
  <Words>1020</Words>
  <Application>Microsoft Office PowerPoint</Application>
  <PresentationFormat>Widescreen</PresentationFormat>
  <Paragraphs>77</Paragraphs>
  <Slides>4</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Arial Black</vt:lpstr>
      <vt:lpstr>Calibri</vt:lpstr>
      <vt:lpstr>Times New Roman</vt:lpstr>
      <vt:lpstr>video</vt:lpstr>
      <vt:lpstr>slides</vt:lpstr>
      <vt:lpstr>Basic Privacy Principles </vt:lpstr>
      <vt:lpstr>Basic Privacy Principles  (part of OECD Privacy Guidelines &amp; most Privacy/Data Protection Laws)</vt:lpstr>
      <vt:lpstr>Basic Privacy Principles (II)</vt:lpstr>
      <vt:lpstr>Basic Privacy Principles (III)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vm</dc:creator>
  <cp:lastModifiedBy>Simone Fischer Hübner</cp:lastModifiedBy>
  <cp:revision>116</cp:revision>
  <dcterms:created xsi:type="dcterms:W3CDTF">2017-11-06T11:44:22Z</dcterms:created>
  <dcterms:modified xsi:type="dcterms:W3CDTF">2018-03-17T18:46:30Z</dcterms:modified>
</cp:coreProperties>
</file>